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1.jpg" ContentType="image/png"/>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8" r:id="rId2"/>
    <p:sldId id="260" r:id="rId3"/>
    <p:sldId id="264" r:id="rId4"/>
    <p:sldId id="257" r:id="rId5"/>
    <p:sldId id="261" r:id="rId6"/>
    <p:sldId id="262" r:id="rId7"/>
    <p:sldId id="263" r:id="rId8"/>
    <p:sldId id="259" r:id="rId9"/>
    <p:sldId id="265" r:id="rId10"/>
    <p:sldId id="266" r:id="rId11"/>
    <p:sldId id="267" r:id="rId12"/>
    <p:sldId id="268" r:id="rId13"/>
    <p:sldId id="269" r:id="rId14"/>
    <p:sldId id="270" r:id="rId15"/>
    <p:sldId id="271" r:id="rId16"/>
    <p:sldId id="273" r:id="rId17"/>
    <p:sldId id="274" r:id="rId18"/>
    <p:sldId id="275"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67592005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6773346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1382006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123336829"/>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3988233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00120879"/>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60209981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04553224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865063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35779851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91346436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88431393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11101324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58583688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7378740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6A4B53A7-3209-46A6-9454-F38EAC8F11E7}" type="datetimeFigureOut">
              <a:rPr lang="en-US" smtClean="0"/>
              <a:pPr/>
              <a:t>6/27/2020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9073059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pPr/>
              <a:t>6/27/2020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56876701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A73FA271-5752-4321-8D70-B5F8E7714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91" y="1636863"/>
            <a:ext cx="4876800" cy="3962400"/>
          </a:xfrm>
          <a:prstGeom prst="rect">
            <a:avLst/>
          </a:prstGeom>
        </p:spPr>
      </p:pic>
      <p:sp>
        <p:nvSpPr>
          <p:cNvPr id="2" name="Заголовок 1">
            <a:extLst>
              <a:ext uri="{FF2B5EF4-FFF2-40B4-BE49-F238E27FC236}">
                <a16:creationId xmlns:a16="http://schemas.microsoft.com/office/drawing/2014/main" id="{5C1FD753-1865-45D9-8A25-0D6BE3DBF79C}"/>
              </a:ext>
            </a:extLst>
          </p:cNvPr>
          <p:cNvSpPr>
            <a:spLocks noGrp="1"/>
          </p:cNvSpPr>
          <p:nvPr>
            <p:ph type="ctrTitle"/>
          </p:nvPr>
        </p:nvSpPr>
        <p:spPr>
          <a:xfrm>
            <a:off x="1211503" y="169334"/>
            <a:ext cx="7766936" cy="1646302"/>
          </a:xfrm>
        </p:spPr>
        <p:txBody>
          <a:bodyPr/>
          <a:lstStyle/>
          <a:p>
            <a:r>
              <a:rPr lang="ru-RU" dirty="0"/>
              <a:t>Генетический алгоритм</a:t>
            </a:r>
          </a:p>
        </p:txBody>
      </p:sp>
      <p:sp>
        <p:nvSpPr>
          <p:cNvPr id="3" name="Подзаголовок 2">
            <a:extLst>
              <a:ext uri="{FF2B5EF4-FFF2-40B4-BE49-F238E27FC236}">
                <a16:creationId xmlns:a16="http://schemas.microsoft.com/office/drawing/2014/main" id="{F772D124-4F58-4C89-820E-E22659FC9540}"/>
              </a:ext>
            </a:extLst>
          </p:cNvPr>
          <p:cNvSpPr>
            <a:spLocks noGrp="1"/>
          </p:cNvSpPr>
          <p:nvPr>
            <p:ph type="subTitle" idx="1"/>
          </p:nvPr>
        </p:nvSpPr>
        <p:spPr>
          <a:xfrm>
            <a:off x="1211503" y="5794119"/>
            <a:ext cx="7766936" cy="1096899"/>
          </a:xfrm>
        </p:spPr>
        <p:txBody>
          <a:bodyPr/>
          <a:lstStyle/>
          <a:p>
            <a:r>
              <a:rPr lang="ru-RU" i="1" dirty="0"/>
              <a:t>Если вы не можете объяснить это простыми словами, вы не до конца это понимаете.</a:t>
            </a:r>
          </a:p>
          <a:p>
            <a:r>
              <a:rPr lang="ru-RU" b="1" i="1" dirty="0"/>
              <a:t>Альберт Эйнштейн</a:t>
            </a:r>
          </a:p>
          <a:p>
            <a:endParaRPr lang="ru-RU" dirty="0"/>
          </a:p>
        </p:txBody>
      </p:sp>
      <p:pic>
        <p:nvPicPr>
          <p:cNvPr id="9" name="Рисунок 8">
            <a:extLst>
              <a:ext uri="{FF2B5EF4-FFF2-40B4-BE49-F238E27FC236}">
                <a16:creationId xmlns:a16="http://schemas.microsoft.com/office/drawing/2014/main" id="{B9CCFDBB-5837-436A-B60F-F7728F56D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303" y="1636863"/>
            <a:ext cx="3579677" cy="4080131"/>
          </a:xfrm>
          <a:prstGeom prst="rect">
            <a:avLst/>
          </a:prstGeom>
        </p:spPr>
      </p:pic>
    </p:spTree>
    <p:extLst>
      <p:ext uri="{BB962C8B-B14F-4D97-AF65-F5344CB8AC3E}">
        <p14:creationId xmlns:p14="http://schemas.microsoft.com/office/powerpoint/2010/main" val="5621459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8CAA48E-3AE0-48CA-B997-CE3F782DE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29" y="4098059"/>
            <a:ext cx="2658341" cy="2658341"/>
          </a:xfrm>
          <a:prstGeom prst="rect">
            <a:avLst/>
          </a:prstGeom>
        </p:spPr>
      </p:pic>
      <p:sp>
        <p:nvSpPr>
          <p:cNvPr id="2" name="Заголовок 1">
            <a:extLst>
              <a:ext uri="{FF2B5EF4-FFF2-40B4-BE49-F238E27FC236}">
                <a16:creationId xmlns:a16="http://schemas.microsoft.com/office/drawing/2014/main" id="{F19E5691-DF97-475D-8049-DDAF88CE0A6D}"/>
              </a:ext>
            </a:extLst>
          </p:cNvPr>
          <p:cNvSpPr>
            <a:spLocks noGrp="1"/>
          </p:cNvSpPr>
          <p:nvPr>
            <p:ph type="title"/>
          </p:nvPr>
        </p:nvSpPr>
        <p:spPr>
          <a:xfrm>
            <a:off x="326352" y="101600"/>
            <a:ext cx="8596668" cy="849745"/>
          </a:xfrm>
        </p:spPr>
        <p:txBody>
          <a:bodyPr/>
          <a:lstStyle/>
          <a:p>
            <a:r>
              <a:rPr lang="ru-RU" b="1" dirty="0"/>
              <a:t>Ограничения ГА</a:t>
            </a:r>
            <a:endParaRPr lang="ru-RU" dirty="0"/>
          </a:p>
        </p:txBody>
      </p:sp>
      <p:sp>
        <p:nvSpPr>
          <p:cNvPr id="3" name="Объект 2">
            <a:extLst>
              <a:ext uri="{FF2B5EF4-FFF2-40B4-BE49-F238E27FC236}">
                <a16:creationId xmlns:a16="http://schemas.microsoft.com/office/drawing/2014/main" id="{813401AB-9DD2-4B30-9108-EE613D46A90D}"/>
              </a:ext>
            </a:extLst>
          </p:cNvPr>
          <p:cNvSpPr>
            <a:spLocks noGrp="1"/>
          </p:cNvSpPr>
          <p:nvPr>
            <p:ph idx="1"/>
          </p:nvPr>
        </p:nvSpPr>
        <p:spPr>
          <a:xfrm>
            <a:off x="326352" y="784370"/>
            <a:ext cx="8596668" cy="3880773"/>
          </a:xfrm>
        </p:spPr>
        <p:txBody>
          <a:bodyPr/>
          <a:lstStyle/>
          <a:p>
            <a:pPr marL="0" indent="0">
              <a:buNone/>
            </a:pPr>
            <a:r>
              <a:rPr lang="ru-RU" dirty="0"/>
              <a:t>Как и любая техника, ГА также страдают от нескольких ограничений. К ним относятся –</a:t>
            </a:r>
          </a:p>
          <a:p>
            <a:r>
              <a:rPr lang="ru-RU" dirty="0"/>
              <a:t>GA не подходят для всех проблем, особенно для задач, которые просты и для которых доступна производная информация.</a:t>
            </a:r>
          </a:p>
          <a:p>
            <a:r>
              <a:rPr lang="ru-RU" dirty="0"/>
              <a:t>Значение пригодности рассчитывается многократно, что может быть вычислительно дорогостоящим для некоторых задач.</a:t>
            </a:r>
          </a:p>
          <a:p>
            <a:r>
              <a:rPr lang="ru-RU" dirty="0"/>
              <a:t>Будучи стохастическим, нет никаких гарантий относительно оптимальности или качества решения.</a:t>
            </a:r>
          </a:p>
          <a:p>
            <a:r>
              <a:rPr lang="ru-RU" dirty="0"/>
              <a:t>Если не реализовано должным образом, GA может не сходиться к оптимальному решению.</a:t>
            </a:r>
          </a:p>
          <a:p>
            <a:pPr marL="0" indent="0">
              <a:buNone/>
            </a:pPr>
            <a:endParaRPr lang="ru-RU" dirty="0"/>
          </a:p>
        </p:txBody>
      </p:sp>
      <p:pic>
        <p:nvPicPr>
          <p:cNvPr id="7" name="Рисунок 6" descr="Запрещено">
            <a:extLst>
              <a:ext uri="{FF2B5EF4-FFF2-40B4-BE49-F238E27FC236}">
                <a16:creationId xmlns:a16="http://schemas.microsoft.com/office/drawing/2014/main" id="{B9E188CE-6222-4F1D-B2AB-DFFA19A102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4546" y="4098059"/>
            <a:ext cx="2396836" cy="2396836"/>
          </a:xfrm>
          <a:prstGeom prst="rect">
            <a:avLst/>
          </a:prstGeom>
        </p:spPr>
      </p:pic>
    </p:spTree>
    <p:extLst>
      <p:ext uri="{BB962C8B-B14F-4D97-AF65-F5344CB8AC3E}">
        <p14:creationId xmlns:p14="http://schemas.microsoft.com/office/powerpoint/2010/main" val="3970101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AFB7EE9-C524-4147-AA44-614B68B4B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6385" y="1112839"/>
            <a:ext cx="4764713" cy="494348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8002E69A-AA26-4614-A349-9B486E6F479C}"/>
              </a:ext>
            </a:extLst>
          </p:cNvPr>
          <p:cNvSpPr>
            <a:spLocks noGrp="1"/>
          </p:cNvSpPr>
          <p:nvPr>
            <p:ph type="title"/>
          </p:nvPr>
        </p:nvSpPr>
        <p:spPr>
          <a:xfrm>
            <a:off x="426412" y="156238"/>
            <a:ext cx="9098511" cy="1320800"/>
          </a:xfrm>
        </p:spPr>
        <p:txBody>
          <a:bodyPr>
            <a:normAutofit fontScale="90000"/>
          </a:bodyPr>
          <a:lstStyle/>
          <a:p>
            <a:r>
              <a:rPr lang="ru-RU" dirty="0"/>
              <a:t>Пример работы генетического алгоритма при поиске решения задачи коммивояжера</a:t>
            </a:r>
          </a:p>
        </p:txBody>
      </p:sp>
      <p:sp>
        <p:nvSpPr>
          <p:cNvPr id="3" name="Объект 2">
            <a:extLst>
              <a:ext uri="{FF2B5EF4-FFF2-40B4-BE49-F238E27FC236}">
                <a16:creationId xmlns:a16="http://schemas.microsoft.com/office/drawing/2014/main" id="{43282DFF-99DB-440A-8731-DF7D9B2944AE}"/>
              </a:ext>
            </a:extLst>
          </p:cNvPr>
          <p:cNvSpPr>
            <a:spLocks noGrp="1"/>
          </p:cNvSpPr>
          <p:nvPr>
            <p:ph idx="1"/>
          </p:nvPr>
        </p:nvSpPr>
        <p:spPr>
          <a:xfrm>
            <a:off x="66676" y="1265239"/>
            <a:ext cx="4914900" cy="5145086"/>
          </a:xfrm>
        </p:spPr>
        <p:txBody>
          <a:bodyPr/>
          <a:lstStyle/>
          <a:p>
            <a:pPr marL="0" indent="0">
              <a:buNone/>
            </a:pPr>
            <a:r>
              <a:rPr lang="ru-RU" b="1" dirty="0"/>
              <a:t>Постановка задачи </a:t>
            </a:r>
            <a:r>
              <a:rPr lang="ru-RU" dirty="0"/>
              <a:t>– коммивояжеру требуется посетить N городов. Для каждой пары городов по маршруту следования установлена стоимость (расстояние, время) проезда. Требуется найти путь минимальной стоимости, который начинается из некоторого города, обеспечивает посещение всех остальных городов ровно по одному разу и возврат в точку отправления.</a:t>
            </a:r>
          </a:p>
          <a:p>
            <a:pPr marL="0" indent="0">
              <a:buNone/>
            </a:pPr>
            <a:r>
              <a:rPr lang="ru-RU" altLang="ru-RU" dirty="0">
                <a:solidFill>
                  <a:srgbClr val="000000"/>
                </a:solidFill>
                <a:latin typeface="Arial" panose="020B0604020202020204" pitchFamily="34" charset="0"/>
                <a:cs typeface="Arial" panose="020B0604020202020204" pitchFamily="34" charset="0"/>
              </a:rPr>
              <a:t>Задача коммивояжера относится к категории NP-полных задач, т.е. задач, для которых еще не найден </a:t>
            </a:r>
            <a:r>
              <a:rPr lang="ru-RU" altLang="ru-RU" dirty="0">
                <a:solidFill>
                  <a:srgbClr val="551A8B"/>
                </a:solidFill>
                <a:latin typeface="Arial" panose="020B0604020202020204" pitchFamily="34" charset="0"/>
                <a:cs typeface="Arial" panose="020B0604020202020204" pitchFamily="34" charset="0"/>
              </a:rPr>
              <a:t>полиномиальный алгоритм</a:t>
            </a:r>
            <a:r>
              <a:rPr lang="ru-RU" altLang="ru-RU" dirty="0">
                <a:solidFill>
                  <a:srgbClr val="000000"/>
                </a:solidFill>
                <a:latin typeface="Arial" panose="020B0604020202020204" pitchFamily="34" charset="0"/>
                <a:cs typeface="Arial" panose="020B0604020202020204" pitchFamily="34" charset="0"/>
              </a:rPr>
              <a:t> ее решения.</a:t>
            </a:r>
            <a:endParaRPr lang="ru-RU" dirty="0"/>
          </a:p>
        </p:txBody>
      </p:sp>
    </p:spTree>
    <p:extLst>
      <p:ext uri="{BB962C8B-B14F-4D97-AF65-F5344CB8AC3E}">
        <p14:creationId xmlns:p14="http://schemas.microsoft.com/office/powerpoint/2010/main" val="10063342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DC8109-FE84-4D80-ABFC-E4FF0F885F3D}"/>
              </a:ext>
            </a:extLst>
          </p:cNvPr>
          <p:cNvSpPr>
            <a:spLocks noGrp="1"/>
          </p:cNvSpPr>
          <p:nvPr>
            <p:ph type="title"/>
          </p:nvPr>
        </p:nvSpPr>
        <p:spPr>
          <a:xfrm>
            <a:off x="123152" y="123911"/>
            <a:ext cx="4531975" cy="692727"/>
          </a:xfrm>
        </p:spPr>
        <p:txBody>
          <a:bodyPr>
            <a:normAutofit/>
          </a:bodyPr>
          <a:lstStyle/>
          <a:p>
            <a:r>
              <a:rPr lang="ru-RU" sz="2800" b="1" dirty="0"/>
              <a:t>Формализация задачи.</a:t>
            </a:r>
            <a:endParaRPr lang="ru-RU" sz="2800" dirty="0"/>
          </a:p>
        </p:txBody>
      </p:sp>
      <p:sp>
        <p:nvSpPr>
          <p:cNvPr id="3" name="Объект 2">
            <a:extLst>
              <a:ext uri="{FF2B5EF4-FFF2-40B4-BE49-F238E27FC236}">
                <a16:creationId xmlns:a16="http://schemas.microsoft.com/office/drawing/2014/main" id="{B8AF58B7-56C2-4C9E-AB2B-62A383B938A4}"/>
              </a:ext>
            </a:extLst>
          </p:cNvPr>
          <p:cNvSpPr>
            <a:spLocks noGrp="1"/>
          </p:cNvSpPr>
          <p:nvPr>
            <p:ph idx="1"/>
          </p:nvPr>
        </p:nvSpPr>
        <p:spPr>
          <a:xfrm>
            <a:off x="474133" y="692727"/>
            <a:ext cx="8596668" cy="6041362"/>
          </a:xfrm>
        </p:spPr>
        <p:txBody>
          <a:bodyPr>
            <a:normAutofit/>
          </a:bodyPr>
          <a:lstStyle/>
          <a:p>
            <a:pPr marL="0" indent="0">
              <a:buNone/>
            </a:pPr>
            <a:r>
              <a:rPr lang="ru-RU" dirty="0"/>
              <a:t>Ген – число, характеризующее номер посещаемого города.</a:t>
            </a:r>
          </a:p>
          <a:p>
            <a:pPr marL="0" indent="0">
              <a:buNone/>
            </a:pPr>
            <a:r>
              <a:rPr lang="ru-RU" dirty="0"/>
              <a:t>Хромосома – строка из чисел длиной N, характеризующая порядок посещения городов.</a:t>
            </a:r>
          </a:p>
          <a:p>
            <a:pPr marL="0" indent="0">
              <a:buNone/>
            </a:pPr>
            <a:r>
              <a:rPr lang="ru-RU" dirty="0"/>
              <a:t>Генотип состоит из одной хромосомы.</a:t>
            </a:r>
          </a:p>
          <a:p>
            <a:pPr marL="0" indent="0">
              <a:buNone/>
            </a:pPr>
            <a:r>
              <a:rPr lang="ru-RU" dirty="0"/>
              <a:t>Фенотип - порядок посещения городов (совпадает с генотипом).</a:t>
            </a:r>
          </a:p>
          <a:p>
            <a:pPr marL="0" indent="0">
              <a:buNone/>
            </a:pPr>
            <a:r>
              <a:rPr lang="ru-RU" dirty="0"/>
              <a:t>Особь – конкретная строка из чисел (допустимый вариант решения задачи).</a:t>
            </a:r>
          </a:p>
          <a:p>
            <a:pPr marL="0" indent="0">
              <a:buNone/>
            </a:pPr>
            <a:r>
              <a:rPr lang="ru-RU" dirty="0"/>
              <a:t>Предположим коммивояжеру необходимо посетить 9 городов, N = 9.</a:t>
            </a:r>
          </a:p>
          <a:p>
            <a:pPr marL="0" indent="0">
              <a:buNone/>
            </a:pPr>
            <a:r>
              <a:rPr lang="ru-RU" dirty="0"/>
              <a:t>Особи «231586479» и «147523869» - примеры допустимых вариантов решения задачи.</a:t>
            </a:r>
          </a:p>
          <a:p>
            <a:pPr marL="0" indent="0">
              <a:buNone/>
            </a:pPr>
            <a:r>
              <a:rPr lang="ru-RU" dirty="0"/>
              <a:t>Классическое </a:t>
            </a:r>
            <a:r>
              <a:rPr lang="ru-RU" b="1" dirty="0"/>
              <a:t>скрещивание</a:t>
            </a:r>
            <a:r>
              <a:rPr lang="ru-RU" dirty="0"/>
              <a:t> приведет к генерации недопустимых вариантов, например</a:t>
            </a:r>
          </a:p>
          <a:p>
            <a:pPr marL="0" indent="0">
              <a:buNone/>
            </a:pPr>
            <a:endParaRPr lang="ru-RU" dirty="0"/>
          </a:p>
          <a:p>
            <a:pPr marL="0" indent="0">
              <a:buNone/>
            </a:pPr>
            <a:endParaRPr lang="ru-RU" dirty="0"/>
          </a:p>
          <a:p>
            <a:pPr marL="0" indent="0">
              <a:buNone/>
            </a:pPr>
            <a:endParaRPr lang="ru-RU" dirty="0"/>
          </a:p>
          <a:p>
            <a:pPr marL="0" indent="0">
              <a:buNone/>
            </a:pPr>
            <a:r>
              <a:rPr lang="ru-RU" dirty="0"/>
              <a:t>т.к. в потомках посещение некоторых городов будет дублироваться или проигнорировано.</a:t>
            </a:r>
          </a:p>
        </p:txBody>
      </p:sp>
      <p:pic>
        <p:nvPicPr>
          <p:cNvPr id="4" name="Рисунок 3">
            <a:extLst>
              <a:ext uri="{FF2B5EF4-FFF2-40B4-BE49-F238E27FC236}">
                <a16:creationId xmlns:a16="http://schemas.microsoft.com/office/drawing/2014/main" id="{AB7D2EAA-1F66-492E-BA90-DF0776C9343F}"/>
              </a:ext>
            </a:extLst>
          </p:cNvPr>
          <p:cNvPicPr>
            <a:picLocks noChangeAspect="1"/>
          </p:cNvPicPr>
          <p:nvPr/>
        </p:nvPicPr>
        <p:blipFill>
          <a:blip r:embed="rId2"/>
          <a:stretch>
            <a:fillRect/>
          </a:stretch>
        </p:blipFill>
        <p:spPr>
          <a:xfrm>
            <a:off x="3102859" y="4439027"/>
            <a:ext cx="3104535" cy="1465661"/>
          </a:xfrm>
          <a:prstGeom prst="rect">
            <a:avLst/>
          </a:prstGeom>
        </p:spPr>
      </p:pic>
      <p:pic>
        <p:nvPicPr>
          <p:cNvPr id="8" name="Рисунок 7">
            <a:extLst>
              <a:ext uri="{FF2B5EF4-FFF2-40B4-BE49-F238E27FC236}">
                <a16:creationId xmlns:a16="http://schemas.microsoft.com/office/drawing/2014/main" id="{B2A54299-8E19-49C8-8B0F-6D79914B4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875" y="-241922"/>
            <a:ext cx="5685161" cy="7580214"/>
          </a:xfrm>
          <a:prstGeom prst="rect">
            <a:avLst/>
          </a:prstGeom>
        </p:spPr>
      </p:pic>
    </p:spTree>
    <p:extLst>
      <p:ext uri="{BB962C8B-B14F-4D97-AF65-F5344CB8AC3E}">
        <p14:creationId xmlns:p14="http://schemas.microsoft.com/office/powerpoint/2010/main" val="54732882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9177F41-711E-4C9B-9148-CFBD1CCFB9B6}"/>
              </a:ext>
            </a:extLst>
          </p:cNvPr>
          <p:cNvSpPr>
            <a:spLocks noGrp="1"/>
          </p:cNvSpPr>
          <p:nvPr>
            <p:ph idx="1"/>
          </p:nvPr>
        </p:nvSpPr>
        <p:spPr>
          <a:xfrm>
            <a:off x="277091" y="157019"/>
            <a:ext cx="8996911" cy="5884344"/>
          </a:xfrm>
        </p:spPr>
        <p:txBody>
          <a:bodyPr>
            <a:normAutofit fontScale="92500" lnSpcReduction="20000"/>
          </a:bodyPr>
          <a:lstStyle/>
          <a:p>
            <a:pPr marL="0" indent="0">
              <a:buNone/>
            </a:pPr>
            <a:r>
              <a:rPr lang="ru-RU" dirty="0"/>
              <a:t>Рядом исследователей предложены различные варианты решения данной проблемы, в частности Л. Девис предлагает следующую модификацию оператора скрещивания.</a:t>
            </a:r>
          </a:p>
          <a:p>
            <a:pPr marL="0" indent="0">
              <a:buNone/>
            </a:pPr>
            <a:r>
              <a:rPr lang="ru-RU" dirty="0"/>
              <a:t>1) Случайным образом выбираются два сечения генотипа</a:t>
            </a:r>
          </a:p>
          <a:p>
            <a:r>
              <a:rPr lang="ru-RU" dirty="0"/>
              <a:t>Р</a:t>
            </a:r>
            <a:r>
              <a:rPr lang="ru-RU" baseline="-25000" dirty="0"/>
              <a:t>1</a:t>
            </a:r>
            <a:r>
              <a:rPr lang="ru-RU" dirty="0"/>
              <a:t> = 231 | 586 | 479</a:t>
            </a:r>
            <a:br>
              <a:rPr lang="ru-RU" dirty="0"/>
            </a:br>
            <a:r>
              <a:rPr lang="ru-RU" dirty="0"/>
              <a:t>Р</a:t>
            </a:r>
            <a:r>
              <a:rPr lang="ru-RU" baseline="-25000" dirty="0"/>
              <a:t>2</a:t>
            </a:r>
            <a:r>
              <a:rPr lang="ru-RU" dirty="0"/>
              <a:t> = 147 | 523 | 869</a:t>
            </a:r>
          </a:p>
          <a:p>
            <a:pPr marL="0" indent="0">
              <a:buNone/>
            </a:pPr>
            <a:r>
              <a:rPr lang="ru-RU" dirty="0"/>
              <a:t>2) Для потомков копируются участки кода, расположенные между сечениями</a:t>
            </a:r>
          </a:p>
          <a:p>
            <a:r>
              <a:rPr lang="ru-RU" dirty="0"/>
              <a:t>П</a:t>
            </a:r>
            <a:r>
              <a:rPr lang="ru-RU" baseline="-25000" dirty="0"/>
              <a:t>1</a:t>
            </a:r>
            <a:r>
              <a:rPr lang="ru-RU" dirty="0"/>
              <a:t> = </a:t>
            </a:r>
            <a:r>
              <a:rPr lang="ru-RU" dirty="0" err="1"/>
              <a:t>ххх</a:t>
            </a:r>
            <a:r>
              <a:rPr lang="ru-RU" dirty="0"/>
              <a:t> | 586 | </a:t>
            </a:r>
            <a:r>
              <a:rPr lang="ru-RU" dirty="0" err="1"/>
              <a:t>ххх</a:t>
            </a:r>
            <a:br>
              <a:rPr lang="ru-RU" dirty="0"/>
            </a:br>
            <a:r>
              <a:rPr lang="ru-RU" dirty="0"/>
              <a:t>П</a:t>
            </a:r>
            <a:r>
              <a:rPr lang="ru-RU" baseline="-25000" dirty="0"/>
              <a:t>2</a:t>
            </a:r>
            <a:r>
              <a:rPr lang="ru-RU" dirty="0"/>
              <a:t> = </a:t>
            </a:r>
            <a:r>
              <a:rPr lang="ru-RU" dirty="0" err="1"/>
              <a:t>ххх</a:t>
            </a:r>
            <a:r>
              <a:rPr lang="ru-RU" dirty="0"/>
              <a:t> | 523 | </a:t>
            </a:r>
            <a:r>
              <a:rPr lang="ru-RU" dirty="0" err="1"/>
              <a:t>ххх</a:t>
            </a:r>
            <a:endParaRPr lang="ru-RU" dirty="0"/>
          </a:p>
          <a:p>
            <a:pPr marL="0" indent="0">
              <a:buNone/>
            </a:pPr>
            <a:r>
              <a:rPr lang="ru-RU" dirty="0"/>
              <a:t>3) Из родителей генерируются вспомогательные строки, у которых участки кода циклически смещаются вправо.</a:t>
            </a:r>
          </a:p>
          <a:p>
            <a:r>
              <a:rPr lang="ru-RU" dirty="0"/>
              <a:t>B</a:t>
            </a:r>
            <a:r>
              <a:rPr lang="ru-RU" baseline="-25000" dirty="0"/>
              <a:t>1</a:t>
            </a:r>
            <a:r>
              <a:rPr lang="ru-RU" dirty="0"/>
              <a:t> = 479 231 586</a:t>
            </a:r>
            <a:br>
              <a:rPr lang="ru-RU" dirty="0"/>
            </a:br>
            <a:r>
              <a:rPr lang="ru-RU" dirty="0"/>
              <a:t>В</a:t>
            </a:r>
            <a:r>
              <a:rPr lang="ru-RU" baseline="-25000" dirty="0"/>
              <a:t>2</a:t>
            </a:r>
            <a:r>
              <a:rPr lang="ru-RU" dirty="0"/>
              <a:t> = 869 147 523</a:t>
            </a:r>
          </a:p>
          <a:p>
            <a:pPr marL="0" indent="0">
              <a:buNone/>
            </a:pPr>
            <a:r>
              <a:rPr lang="ru-RU" dirty="0"/>
              <a:t>4) Свободные гены потомков последовательно заполняются генами из перекрестных вспомогательных строк с пропуском уже имеющихся в потомке генов</a:t>
            </a:r>
          </a:p>
          <a:p>
            <a:r>
              <a:rPr lang="ru-RU" dirty="0"/>
              <a:t>П</a:t>
            </a:r>
            <a:r>
              <a:rPr lang="ru-RU" baseline="-25000" dirty="0"/>
              <a:t>1</a:t>
            </a:r>
            <a:r>
              <a:rPr lang="ru-RU" dirty="0"/>
              <a:t> = 914 | 586 | 723</a:t>
            </a:r>
            <a:br>
              <a:rPr lang="ru-RU" dirty="0"/>
            </a:br>
            <a:r>
              <a:rPr lang="ru-RU" dirty="0"/>
              <a:t>П</a:t>
            </a:r>
            <a:r>
              <a:rPr lang="ru-RU" baseline="-25000" dirty="0"/>
              <a:t>2</a:t>
            </a:r>
            <a:r>
              <a:rPr lang="ru-RU" dirty="0"/>
              <a:t> = 479 | 523 | 186</a:t>
            </a:r>
          </a:p>
          <a:p>
            <a:pPr marL="0" indent="0">
              <a:buNone/>
            </a:pPr>
            <a:r>
              <a:rPr lang="ru-RU" dirty="0"/>
              <a:t>Оператор </a:t>
            </a:r>
            <a:r>
              <a:rPr lang="ru-RU" b="1" dirty="0"/>
              <a:t>мутации</a:t>
            </a:r>
            <a:r>
              <a:rPr lang="ru-RU" dirty="0"/>
              <a:t> также может быть реализован различными способами, например:</a:t>
            </a:r>
          </a:p>
          <a:p>
            <a:pPr marL="0" indent="0">
              <a:buNone/>
            </a:pPr>
            <a:r>
              <a:rPr lang="ru-RU" dirty="0"/>
              <a:t>1) перестановка пары, случайным образом выбранных генов местами: 47</a:t>
            </a:r>
            <a:r>
              <a:rPr lang="ru-RU" b="1" dirty="0"/>
              <a:t>9</a:t>
            </a:r>
            <a:r>
              <a:rPr lang="ru-RU" dirty="0"/>
              <a:t>52</a:t>
            </a:r>
            <a:r>
              <a:rPr lang="ru-RU" b="1" dirty="0"/>
              <a:t>3</a:t>
            </a:r>
            <a:r>
              <a:rPr lang="ru-RU" dirty="0"/>
              <a:t>186 → 47</a:t>
            </a:r>
            <a:r>
              <a:rPr lang="ru-RU" b="1" dirty="0"/>
              <a:t>3</a:t>
            </a:r>
            <a:r>
              <a:rPr lang="ru-RU" dirty="0"/>
              <a:t>52</a:t>
            </a:r>
            <a:r>
              <a:rPr lang="ru-RU" b="1" dirty="0"/>
              <a:t>9</a:t>
            </a:r>
            <a:r>
              <a:rPr lang="ru-RU" dirty="0"/>
              <a:t>186;</a:t>
            </a:r>
            <a:br>
              <a:rPr lang="ru-RU" dirty="0"/>
            </a:br>
            <a:r>
              <a:rPr lang="ru-RU" dirty="0"/>
              <a:t>2) инверсия случайным образом выбранной последовательности генов: 479 | </a:t>
            </a:r>
            <a:r>
              <a:rPr lang="ru-RU" b="1" dirty="0"/>
              <a:t>523</a:t>
            </a:r>
            <a:r>
              <a:rPr lang="ru-RU" dirty="0"/>
              <a:t> | 186 → 479 | </a:t>
            </a:r>
            <a:r>
              <a:rPr lang="ru-RU" b="1" dirty="0"/>
              <a:t>325</a:t>
            </a:r>
            <a:r>
              <a:rPr lang="ru-RU" dirty="0"/>
              <a:t> | 186. </a:t>
            </a:r>
          </a:p>
          <a:p>
            <a:pPr marL="0" indent="0">
              <a:buNone/>
            </a:pPr>
            <a:endParaRPr lang="ru-RU" dirty="0"/>
          </a:p>
        </p:txBody>
      </p:sp>
      <p:pic>
        <p:nvPicPr>
          <p:cNvPr id="5" name="Рисунок 4">
            <a:extLst>
              <a:ext uri="{FF2B5EF4-FFF2-40B4-BE49-F238E27FC236}">
                <a16:creationId xmlns:a16="http://schemas.microsoft.com/office/drawing/2014/main" id="{B0EC4E6A-F376-47AF-88DD-0843C44A0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619" y="979055"/>
            <a:ext cx="3414726" cy="3872056"/>
          </a:xfrm>
          <a:prstGeom prst="rect">
            <a:avLst/>
          </a:prstGeom>
        </p:spPr>
      </p:pic>
    </p:spTree>
    <p:extLst>
      <p:ext uri="{BB962C8B-B14F-4D97-AF65-F5344CB8AC3E}">
        <p14:creationId xmlns:p14="http://schemas.microsoft.com/office/powerpoint/2010/main" val="353320217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2A9F217-CA93-4619-A5F1-019249F492E3}"/>
              </a:ext>
            </a:extLst>
          </p:cNvPr>
          <p:cNvSpPr>
            <a:spLocks noGrp="1"/>
          </p:cNvSpPr>
          <p:nvPr>
            <p:ph idx="1"/>
          </p:nvPr>
        </p:nvSpPr>
        <p:spPr>
          <a:xfrm>
            <a:off x="184726" y="121998"/>
            <a:ext cx="9264073" cy="2752203"/>
          </a:xfrm>
        </p:spPr>
        <p:txBody>
          <a:bodyPr>
            <a:noAutofit/>
          </a:bodyPr>
          <a:lstStyle/>
          <a:p>
            <a:pPr marL="0" indent="0">
              <a:buNone/>
            </a:pPr>
            <a:r>
              <a:rPr lang="ru-RU" sz="2000" dirty="0"/>
              <a:t>Существуют и другие способы поиска оптимального решения в задачах с многими степенями свободы. Например — Поведенческие (роевые) алгоритмы. </a:t>
            </a:r>
          </a:p>
          <a:p>
            <a:pPr marL="0" indent="0">
              <a:buNone/>
            </a:pPr>
            <a:r>
              <a:rPr lang="ru-RU" sz="2000" dirty="0"/>
              <a:t>Роевой интеллект описывает коллективное поведение самоорганизующейся децентрализованной системы. Концепция роевого интеллекта рассматривается в теории искусственного интеллекта, как метод оптимизации.</a:t>
            </a:r>
          </a:p>
          <a:p>
            <a:pPr marL="0" indent="0">
              <a:buNone/>
            </a:pPr>
            <a:r>
              <a:rPr lang="ru-RU" sz="2000" dirty="0"/>
              <a:t>К ним относятся: метод имитации отжига; муравьиный алгоритм. Кратко о них дальше. </a:t>
            </a:r>
          </a:p>
        </p:txBody>
      </p:sp>
      <p:pic>
        <p:nvPicPr>
          <p:cNvPr id="6" name="Рисунок 5">
            <a:extLst>
              <a:ext uri="{FF2B5EF4-FFF2-40B4-BE49-F238E27FC236}">
                <a16:creationId xmlns:a16="http://schemas.microsoft.com/office/drawing/2014/main" id="{AF00EB60-BF95-4409-BF0E-0C7326F0D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018" y="3144020"/>
            <a:ext cx="4762500" cy="2857500"/>
          </a:xfrm>
          <a:prstGeom prst="rect">
            <a:avLst/>
          </a:prstGeom>
        </p:spPr>
      </p:pic>
      <p:pic>
        <p:nvPicPr>
          <p:cNvPr id="8" name="Рисунок 7">
            <a:extLst>
              <a:ext uri="{FF2B5EF4-FFF2-40B4-BE49-F238E27FC236}">
                <a16:creationId xmlns:a16="http://schemas.microsoft.com/office/drawing/2014/main" id="{6FB578CC-106B-4EDA-941C-76BA31574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076" y="3335867"/>
            <a:ext cx="2473806" cy="2473806"/>
          </a:xfrm>
          <a:prstGeom prst="rect">
            <a:avLst/>
          </a:prstGeom>
        </p:spPr>
      </p:pic>
      <p:sp>
        <p:nvSpPr>
          <p:cNvPr id="9" name="TextBox 8">
            <a:extLst>
              <a:ext uri="{FF2B5EF4-FFF2-40B4-BE49-F238E27FC236}">
                <a16:creationId xmlns:a16="http://schemas.microsoft.com/office/drawing/2014/main" id="{7083C83C-65B7-482A-846F-5BFC4E3DBE7A}"/>
              </a:ext>
            </a:extLst>
          </p:cNvPr>
          <p:cNvSpPr txBox="1"/>
          <p:nvPr/>
        </p:nvSpPr>
        <p:spPr>
          <a:xfrm>
            <a:off x="2974109" y="6160655"/>
            <a:ext cx="3463636" cy="461665"/>
          </a:xfrm>
          <a:prstGeom prst="rect">
            <a:avLst/>
          </a:prstGeom>
          <a:noFill/>
        </p:spPr>
        <p:txBody>
          <a:bodyPr wrap="square" rtlCol="0">
            <a:spAutoFit/>
          </a:bodyPr>
          <a:lstStyle/>
          <a:p>
            <a:r>
              <a:rPr lang="ru-RU" sz="2400" dirty="0"/>
              <a:t>«Муравьиный отжиг.» </a:t>
            </a:r>
          </a:p>
        </p:txBody>
      </p:sp>
    </p:spTree>
    <p:extLst>
      <p:ext uri="{BB962C8B-B14F-4D97-AF65-F5344CB8AC3E}">
        <p14:creationId xmlns:p14="http://schemas.microsoft.com/office/powerpoint/2010/main" val="232119965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313BE7F-9E5F-4D05-85E9-958041F6797D}"/>
              </a:ext>
            </a:extLst>
          </p:cNvPr>
          <p:cNvSpPr>
            <a:spLocks noGrp="1"/>
          </p:cNvSpPr>
          <p:nvPr>
            <p:ph idx="1"/>
          </p:nvPr>
        </p:nvSpPr>
        <p:spPr>
          <a:xfrm>
            <a:off x="175491" y="775856"/>
            <a:ext cx="8793711" cy="4151746"/>
          </a:xfrm>
        </p:spPr>
        <p:txBody>
          <a:bodyPr>
            <a:normAutofit/>
          </a:bodyPr>
          <a:lstStyle/>
          <a:p>
            <a:pPr marL="0" indent="0">
              <a:buNone/>
            </a:pPr>
            <a:r>
              <a:rPr lang="ru-RU" sz="2000" dirty="0"/>
              <a:t>	В самом деле, несложно и крайне интересно представить решение некой задачи, как реальный биологический процесс развития популяции живых существ с определёнными свойствами</a:t>
            </a:r>
            <a:r>
              <a:rPr lang="en-US" sz="2000" dirty="0"/>
              <a:t>(GA)</a:t>
            </a:r>
            <a:r>
              <a:rPr lang="ru-RU" sz="2000" dirty="0"/>
              <a:t>. Между тем, алгоритм отжига также имеет свой прототип в реальном мире (это понятно и из самого названия). Правда, пришёл он не из биологии, а из физики. Процесс, имитируемый данным алгоритмом, похож на образование веществом кристаллической структуры с минимальной энергией во время охлаждения и затвердевания, когда при высоких температурах частицы хаотично движутся, постепенно замедляясь и застывая в местах с наименьшей энергией. Только в случае математической задачи роль частиц вещества выполняют параметры, а роль энергии — функция, характеризующая оптимальность набора этих параметров.</a:t>
            </a:r>
          </a:p>
        </p:txBody>
      </p:sp>
      <p:pic>
        <p:nvPicPr>
          <p:cNvPr id="5" name="Рисунок 4">
            <a:extLst>
              <a:ext uri="{FF2B5EF4-FFF2-40B4-BE49-F238E27FC236}">
                <a16:creationId xmlns:a16="http://schemas.microsoft.com/office/drawing/2014/main" id="{7B69779B-C75C-4ACA-9303-88339DFB1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250" y="4529484"/>
            <a:ext cx="6659963" cy="2144508"/>
          </a:xfrm>
          <a:prstGeom prst="rect">
            <a:avLst/>
          </a:prstGeom>
        </p:spPr>
      </p:pic>
      <p:sp>
        <p:nvSpPr>
          <p:cNvPr id="6" name="Заголовок 1">
            <a:extLst>
              <a:ext uri="{FF2B5EF4-FFF2-40B4-BE49-F238E27FC236}">
                <a16:creationId xmlns:a16="http://schemas.microsoft.com/office/drawing/2014/main" id="{E621E009-0FCF-4BE6-8C89-58364F0941CB}"/>
              </a:ext>
            </a:extLst>
          </p:cNvPr>
          <p:cNvSpPr>
            <a:spLocks noGrp="1"/>
          </p:cNvSpPr>
          <p:nvPr>
            <p:ph type="title"/>
          </p:nvPr>
        </p:nvSpPr>
        <p:spPr>
          <a:xfrm>
            <a:off x="249382" y="184008"/>
            <a:ext cx="9024620" cy="1746392"/>
          </a:xfrm>
        </p:spPr>
        <p:txBody>
          <a:bodyPr/>
          <a:lstStyle/>
          <a:p>
            <a:r>
              <a:rPr lang="ru-RU" dirty="0"/>
              <a:t>Имитация отжига.</a:t>
            </a:r>
          </a:p>
        </p:txBody>
      </p:sp>
    </p:spTree>
    <p:extLst>
      <p:ext uri="{BB962C8B-B14F-4D97-AF65-F5344CB8AC3E}">
        <p14:creationId xmlns:p14="http://schemas.microsoft.com/office/powerpoint/2010/main" val="292705590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D7B0802F-9458-434F-8433-EA1587561AF1}"/>
              </a:ext>
            </a:extLst>
          </p:cNvPr>
          <p:cNvPicPr>
            <a:picLocks noChangeAspect="1"/>
          </p:cNvPicPr>
          <p:nvPr/>
        </p:nvPicPr>
        <p:blipFill rotWithShape="1">
          <a:blip r:embed="rId2"/>
          <a:srcRect r="17676"/>
          <a:stretch/>
        </p:blipFill>
        <p:spPr>
          <a:xfrm>
            <a:off x="5415511" y="315207"/>
            <a:ext cx="3980873" cy="5795796"/>
          </a:xfrm>
          <a:prstGeom prst="rect">
            <a:avLst/>
          </a:prstGeom>
        </p:spPr>
      </p:pic>
      <p:pic>
        <p:nvPicPr>
          <p:cNvPr id="6" name="Рисунок 5">
            <a:extLst>
              <a:ext uri="{FF2B5EF4-FFF2-40B4-BE49-F238E27FC236}">
                <a16:creationId xmlns:a16="http://schemas.microsoft.com/office/drawing/2014/main" id="{D57B3DDD-9798-4587-8323-EF5D8A965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05511" y="3978189"/>
            <a:ext cx="3810000" cy="2857500"/>
          </a:xfrm>
          <a:prstGeom prst="rect">
            <a:avLst/>
          </a:prstGeom>
        </p:spPr>
      </p:pic>
      <p:pic>
        <p:nvPicPr>
          <p:cNvPr id="10" name="Рисунок 9">
            <a:extLst>
              <a:ext uri="{FF2B5EF4-FFF2-40B4-BE49-F238E27FC236}">
                <a16:creationId xmlns:a16="http://schemas.microsoft.com/office/drawing/2014/main" id="{98CCEFD4-03B2-40BB-BFD5-FF5FD81D5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71913" y="4681942"/>
            <a:ext cx="2663846" cy="1997885"/>
          </a:xfrm>
          <a:prstGeom prst="rect">
            <a:avLst/>
          </a:prstGeom>
        </p:spPr>
      </p:pic>
      <p:pic>
        <p:nvPicPr>
          <p:cNvPr id="9" name="Рисунок 8">
            <a:extLst>
              <a:ext uri="{FF2B5EF4-FFF2-40B4-BE49-F238E27FC236}">
                <a16:creationId xmlns:a16="http://schemas.microsoft.com/office/drawing/2014/main" id="{48C9FCA0-387A-44E1-B4B0-932BA041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5125" y="5126571"/>
            <a:ext cx="1853431" cy="1390073"/>
          </a:xfrm>
          <a:prstGeom prst="rect">
            <a:avLst/>
          </a:prstGeom>
        </p:spPr>
      </p:pic>
      <p:sp>
        <p:nvSpPr>
          <p:cNvPr id="3" name="Объект 2">
            <a:extLst>
              <a:ext uri="{FF2B5EF4-FFF2-40B4-BE49-F238E27FC236}">
                <a16:creationId xmlns:a16="http://schemas.microsoft.com/office/drawing/2014/main" id="{29151553-C7B3-4AD5-B08A-E58FBD906243}"/>
              </a:ext>
            </a:extLst>
          </p:cNvPr>
          <p:cNvSpPr>
            <a:spLocks noGrp="1"/>
          </p:cNvSpPr>
          <p:nvPr>
            <p:ph idx="1"/>
          </p:nvPr>
        </p:nvSpPr>
        <p:spPr>
          <a:xfrm>
            <a:off x="339438" y="660400"/>
            <a:ext cx="5261648" cy="5514889"/>
          </a:xfrm>
        </p:spPr>
        <p:txBody>
          <a:bodyPr>
            <a:normAutofit/>
          </a:bodyPr>
          <a:lstStyle/>
          <a:p>
            <a:pPr marL="0" indent="0">
              <a:buNone/>
            </a:pPr>
            <a:r>
              <a:rPr lang="ru-RU" sz="2000" dirty="0"/>
              <a:t>	Обладая коллективным разумом, муравьи способны легко адаптироваться к изменяющимся условиям и быстро находить оптимальный маршрут до заданной точки (например, к источнику пищи).</a:t>
            </a:r>
          </a:p>
          <a:p>
            <a:pPr marL="0" indent="0">
              <a:buNone/>
            </a:pPr>
            <a:r>
              <a:rPr lang="ru-RU" sz="2000" dirty="0"/>
              <a:t>	Идея алгоритма муравьиной колонии – моделирование сценария поведения поиска маршрутов муравьями в природе. Любой муравьиный алгоритм,  независимо от модификаций и дополнений, представим в следующем виде.</a:t>
            </a:r>
          </a:p>
        </p:txBody>
      </p:sp>
      <p:sp>
        <p:nvSpPr>
          <p:cNvPr id="7" name="Заголовок 1">
            <a:extLst>
              <a:ext uri="{FF2B5EF4-FFF2-40B4-BE49-F238E27FC236}">
                <a16:creationId xmlns:a16="http://schemas.microsoft.com/office/drawing/2014/main" id="{98B125D4-1D1F-4EB5-B557-AF41046BE357}"/>
              </a:ext>
            </a:extLst>
          </p:cNvPr>
          <p:cNvSpPr>
            <a:spLocks noGrp="1"/>
          </p:cNvSpPr>
          <p:nvPr>
            <p:ph type="title"/>
          </p:nvPr>
        </p:nvSpPr>
        <p:spPr>
          <a:xfrm>
            <a:off x="141625" y="0"/>
            <a:ext cx="8596668" cy="1320800"/>
          </a:xfrm>
        </p:spPr>
        <p:txBody>
          <a:bodyPr/>
          <a:lstStyle/>
          <a:p>
            <a:r>
              <a:rPr lang="ru-RU" dirty="0"/>
              <a:t>Муравьиный алгоритм</a:t>
            </a:r>
          </a:p>
        </p:txBody>
      </p:sp>
      <p:pic>
        <p:nvPicPr>
          <p:cNvPr id="8" name="Рисунок 7">
            <a:extLst>
              <a:ext uri="{FF2B5EF4-FFF2-40B4-BE49-F238E27FC236}">
                <a16:creationId xmlns:a16="http://schemas.microsoft.com/office/drawing/2014/main" id="{BD067EFB-42A6-46A0-9701-EE73A7714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264" y="5680885"/>
            <a:ext cx="961272" cy="720954"/>
          </a:xfrm>
          <a:prstGeom prst="rect">
            <a:avLst/>
          </a:prstGeom>
        </p:spPr>
      </p:pic>
    </p:spTree>
    <p:extLst>
      <p:ext uri="{BB962C8B-B14F-4D97-AF65-F5344CB8AC3E}">
        <p14:creationId xmlns:p14="http://schemas.microsoft.com/office/powerpoint/2010/main" val="296680653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E94FA8-E394-47CE-A1CF-7F3C59C37DE0}"/>
              </a:ext>
            </a:extLst>
          </p:cNvPr>
          <p:cNvSpPr>
            <a:spLocks noGrp="1"/>
          </p:cNvSpPr>
          <p:nvPr>
            <p:ph type="title"/>
          </p:nvPr>
        </p:nvSpPr>
        <p:spPr>
          <a:xfrm>
            <a:off x="67734" y="3838"/>
            <a:ext cx="8596668" cy="600364"/>
          </a:xfrm>
        </p:spPr>
        <p:txBody>
          <a:bodyPr>
            <a:normAutofit fontScale="90000"/>
          </a:bodyPr>
          <a:lstStyle/>
          <a:p>
            <a:r>
              <a:rPr lang="ru-RU" dirty="0"/>
              <a:t>Сравнение.</a:t>
            </a:r>
          </a:p>
        </p:txBody>
      </p:sp>
      <p:sp>
        <p:nvSpPr>
          <p:cNvPr id="3" name="Объект 2">
            <a:extLst>
              <a:ext uri="{FF2B5EF4-FFF2-40B4-BE49-F238E27FC236}">
                <a16:creationId xmlns:a16="http://schemas.microsoft.com/office/drawing/2014/main" id="{B6CCF8D7-BD93-4D49-8973-1BDB043F0684}"/>
              </a:ext>
            </a:extLst>
          </p:cNvPr>
          <p:cNvSpPr>
            <a:spLocks noGrp="1"/>
          </p:cNvSpPr>
          <p:nvPr>
            <p:ph idx="1"/>
          </p:nvPr>
        </p:nvSpPr>
        <p:spPr>
          <a:xfrm>
            <a:off x="67733" y="535709"/>
            <a:ext cx="7829359" cy="6322291"/>
          </a:xfrm>
        </p:spPr>
        <p:txBody>
          <a:bodyPr>
            <a:normAutofit fontScale="85000" lnSpcReduction="10000"/>
          </a:bodyPr>
          <a:lstStyle/>
          <a:p>
            <a:pPr marL="0" indent="0">
              <a:buNone/>
            </a:pPr>
            <a:r>
              <a:rPr lang="ru-RU" dirty="0"/>
              <a:t>	Стоит заметить, что роевые алгоритмы имеют много общего с генетическими. </a:t>
            </a:r>
          </a:p>
          <a:p>
            <a:pPr marL="0" indent="0">
              <a:buNone/>
            </a:pPr>
            <a:r>
              <a:rPr lang="ru-RU" dirty="0"/>
              <a:t>	Сила генетических алгоритмов (</a:t>
            </a:r>
            <a:r>
              <a:rPr lang="en-US" dirty="0"/>
              <a:t>GA</a:t>
            </a:r>
            <a:r>
              <a:rPr lang="ru-RU" dirty="0"/>
              <a:t>), прежде всего, в параллельной природе поиска решений. В данных алгоритмах реализован псевдослучайный поиск решения, который сохраняет кратные решения и дает приемлемые результаты. Генетические операторы позволяют даже слабым, в принципе, не перспективным решениям оставаться в числе потенциальных решений и генерировать из них приемлемые. </a:t>
            </a:r>
          </a:p>
          <a:p>
            <a:pPr marL="0" indent="0">
              <a:buNone/>
            </a:pPr>
            <a:r>
              <a:rPr lang="ru-RU" dirty="0"/>
              <a:t>	Использование генетических операторов обеспечивает успех поиска хорошего решения. Все генетические алгоритмы используют некоторую форму рекомбинации, позволяющую порождать новые решения, которые сохраняют хорошие качества родителей и с большой вероятностью показывают хорошие характеристики. Кроссинговер является основным оператором генетического алгоритма, в то время как мутация используется намного реже.</a:t>
            </a:r>
          </a:p>
          <a:p>
            <a:pPr marL="0" indent="0">
              <a:buNone/>
            </a:pPr>
            <a:r>
              <a:rPr lang="ru-RU" dirty="0"/>
              <a:t>	 Роевые алгоритмы (</a:t>
            </a:r>
            <a:r>
              <a:rPr lang="en-US" dirty="0"/>
              <a:t>RA</a:t>
            </a:r>
            <a:r>
              <a:rPr lang="ru-RU" dirty="0"/>
              <a:t>) не имеет генетических операторов, подобных кроссинговеру и мутации. Здесь потенциальные решения-частицы взаимодействуют и изменяют свои скорости. Частицы имеют память, что очень важно для алгоритма. </a:t>
            </a:r>
          </a:p>
          <a:p>
            <a:pPr marL="0" indent="0">
              <a:buNone/>
            </a:pPr>
            <a:r>
              <a:rPr lang="ru-RU" dirty="0"/>
              <a:t>	Механизмы передачи информации в </a:t>
            </a:r>
            <a:r>
              <a:rPr lang="en-US" dirty="0"/>
              <a:t>RA</a:t>
            </a:r>
            <a:r>
              <a:rPr lang="ru-RU" dirty="0"/>
              <a:t> и </a:t>
            </a:r>
            <a:r>
              <a:rPr lang="en-US" dirty="0"/>
              <a:t>GA</a:t>
            </a:r>
            <a:r>
              <a:rPr lang="ru-RU" dirty="0"/>
              <a:t> совершенно различны: </a:t>
            </a:r>
          </a:p>
          <a:p>
            <a:r>
              <a:rPr lang="ru-RU" dirty="0"/>
              <a:t>в </a:t>
            </a:r>
            <a:r>
              <a:rPr lang="en-US" dirty="0"/>
              <a:t>GA</a:t>
            </a:r>
            <a:r>
              <a:rPr lang="ru-RU" dirty="0"/>
              <a:t> хромосомы обмениваются информацией друг с другом. Поэтому вся популяция движется как единая группа в область оптимума; </a:t>
            </a:r>
          </a:p>
          <a:p>
            <a:r>
              <a:rPr lang="ru-RU" dirty="0"/>
              <a:t>в </a:t>
            </a:r>
            <a:r>
              <a:rPr lang="en-US" dirty="0"/>
              <a:t>R</a:t>
            </a:r>
            <a:r>
              <a:rPr lang="ru-RU" dirty="0"/>
              <a:t>А только глобальная (локальная) лучшая позиция передается другим частицам. Это единственный механизм передачи информации.</a:t>
            </a:r>
          </a:p>
          <a:p>
            <a:pPr marL="0" indent="0">
              <a:buNone/>
            </a:pPr>
            <a:r>
              <a:rPr lang="ru-RU" dirty="0"/>
              <a:t>	 Роевые алгоритмы способны выдавать удовлетворительное решение для задач с одним явным глобальным экстремумом уже через несколько итераций. Если же функция обладает несколькими локальными экстремумами, то необходимо достаточное количество времени для определения глобального.</a:t>
            </a:r>
          </a:p>
          <a:p>
            <a:pPr marL="0" indent="0">
              <a:buNone/>
            </a:pPr>
            <a:endParaRPr lang="ru-RU" dirty="0"/>
          </a:p>
        </p:txBody>
      </p:sp>
      <p:pic>
        <p:nvPicPr>
          <p:cNvPr id="7" name="Рисунок 6">
            <a:extLst>
              <a:ext uri="{FF2B5EF4-FFF2-40B4-BE49-F238E27FC236}">
                <a16:creationId xmlns:a16="http://schemas.microsoft.com/office/drawing/2014/main" id="{FC2B87C0-6350-48BC-B4E9-B52E62F4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092" y="1271356"/>
            <a:ext cx="4157708" cy="4157708"/>
          </a:xfrm>
          <a:prstGeom prst="rect">
            <a:avLst/>
          </a:prstGeom>
        </p:spPr>
      </p:pic>
    </p:spTree>
    <p:extLst>
      <p:ext uri="{BB962C8B-B14F-4D97-AF65-F5344CB8AC3E}">
        <p14:creationId xmlns:p14="http://schemas.microsoft.com/office/powerpoint/2010/main" val="363639428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18D52A-64DE-48F0-B309-03FB6BED1DDE}"/>
              </a:ext>
            </a:extLst>
          </p:cNvPr>
          <p:cNvSpPr>
            <a:spLocks noGrp="1"/>
          </p:cNvSpPr>
          <p:nvPr>
            <p:ph type="title"/>
          </p:nvPr>
        </p:nvSpPr>
        <p:spPr/>
        <p:txBody>
          <a:bodyPr>
            <a:normAutofit fontScale="90000"/>
          </a:bodyPr>
          <a:lstStyle/>
          <a:p>
            <a:r>
              <a:rPr lang="ru-RU" dirty="0"/>
              <a:t>В конечном счете, при решении задачи выбор остается за вами.</a:t>
            </a:r>
            <a:br>
              <a:rPr lang="ru-RU" dirty="0"/>
            </a:br>
            <a:endParaRPr lang="ru-RU" dirty="0"/>
          </a:p>
        </p:txBody>
      </p:sp>
      <p:pic>
        <p:nvPicPr>
          <p:cNvPr id="5" name="Объект 4">
            <a:extLst>
              <a:ext uri="{FF2B5EF4-FFF2-40B4-BE49-F238E27FC236}">
                <a16:creationId xmlns:a16="http://schemas.microsoft.com/office/drawing/2014/main" id="{87212114-39CA-4C57-82F3-768BBA70D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893" y="2059709"/>
            <a:ext cx="8562523" cy="3275373"/>
          </a:xfrm>
        </p:spPr>
      </p:pic>
      <p:sp>
        <p:nvSpPr>
          <p:cNvPr id="6" name="TextBox 5">
            <a:extLst>
              <a:ext uri="{FF2B5EF4-FFF2-40B4-BE49-F238E27FC236}">
                <a16:creationId xmlns:a16="http://schemas.microsoft.com/office/drawing/2014/main" id="{F9B4FDAA-B5C7-47D6-93C2-85CCE129F917}"/>
              </a:ext>
            </a:extLst>
          </p:cNvPr>
          <p:cNvSpPr txBox="1"/>
          <p:nvPr/>
        </p:nvSpPr>
        <p:spPr>
          <a:xfrm rot="20916275">
            <a:off x="1948872" y="2886976"/>
            <a:ext cx="895927" cy="369332"/>
          </a:xfrm>
          <a:prstGeom prst="rect">
            <a:avLst/>
          </a:prstGeom>
          <a:noFill/>
        </p:spPr>
        <p:txBody>
          <a:bodyPr wrap="square" rtlCol="0">
            <a:spAutoFit/>
          </a:bodyPr>
          <a:lstStyle/>
          <a:p>
            <a:r>
              <a:rPr lang="en-US" dirty="0"/>
              <a:t>GA</a:t>
            </a:r>
            <a:endParaRPr lang="ru-RU" dirty="0"/>
          </a:p>
        </p:txBody>
      </p:sp>
      <p:sp>
        <p:nvSpPr>
          <p:cNvPr id="7" name="TextBox 6">
            <a:extLst>
              <a:ext uri="{FF2B5EF4-FFF2-40B4-BE49-F238E27FC236}">
                <a16:creationId xmlns:a16="http://schemas.microsoft.com/office/drawing/2014/main" id="{31D7E47C-BBE8-426A-82ED-B6733355CB12}"/>
              </a:ext>
            </a:extLst>
          </p:cNvPr>
          <p:cNvSpPr txBox="1"/>
          <p:nvPr/>
        </p:nvSpPr>
        <p:spPr>
          <a:xfrm rot="20984198">
            <a:off x="3364028" y="2627776"/>
            <a:ext cx="538667" cy="369332"/>
          </a:xfrm>
          <a:prstGeom prst="rect">
            <a:avLst/>
          </a:prstGeom>
          <a:noFill/>
        </p:spPr>
        <p:txBody>
          <a:bodyPr wrap="square" rtlCol="0">
            <a:spAutoFit/>
          </a:bodyPr>
          <a:lstStyle/>
          <a:p>
            <a:r>
              <a:rPr lang="en-US" dirty="0"/>
              <a:t>RA</a:t>
            </a:r>
            <a:endParaRPr lang="ru-RU" dirty="0"/>
          </a:p>
        </p:txBody>
      </p:sp>
    </p:spTree>
    <p:extLst>
      <p:ext uri="{BB962C8B-B14F-4D97-AF65-F5344CB8AC3E}">
        <p14:creationId xmlns:p14="http://schemas.microsoft.com/office/powerpoint/2010/main" val="193291911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2BEB59-24BC-42F6-A2D3-76193D13FB11}"/>
              </a:ext>
            </a:extLst>
          </p:cNvPr>
          <p:cNvSpPr>
            <a:spLocks noGrp="1"/>
          </p:cNvSpPr>
          <p:nvPr>
            <p:ph type="title"/>
          </p:nvPr>
        </p:nvSpPr>
        <p:spPr/>
        <p:txBody>
          <a:bodyPr/>
          <a:lstStyle/>
          <a:p>
            <a:endParaRPr lang="ru-RU"/>
          </a:p>
        </p:txBody>
      </p:sp>
      <p:pic>
        <p:nvPicPr>
          <p:cNvPr id="5" name="Объект 4">
            <a:extLst>
              <a:ext uri="{FF2B5EF4-FFF2-40B4-BE49-F238E27FC236}">
                <a16:creationId xmlns:a16="http://schemas.microsoft.com/office/drawing/2014/main" id="{899C9115-CE15-4B22-98B4-102CD30216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3335"/>
            <a:ext cx="12192000" cy="8127999"/>
          </a:xfrm>
        </p:spPr>
      </p:pic>
      <p:sp>
        <p:nvSpPr>
          <p:cNvPr id="6" name="Прямоугольник 5">
            <a:extLst>
              <a:ext uri="{FF2B5EF4-FFF2-40B4-BE49-F238E27FC236}">
                <a16:creationId xmlns:a16="http://schemas.microsoft.com/office/drawing/2014/main" id="{66CA132B-CCDB-4F22-A695-A507D8A62DCF}"/>
              </a:ext>
            </a:extLst>
          </p:cNvPr>
          <p:cNvSpPr/>
          <p:nvPr/>
        </p:nvSpPr>
        <p:spPr>
          <a:xfrm>
            <a:off x="1637086" y="4480867"/>
            <a:ext cx="8917827" cy="923330"/>
          </a:xfrm>
          <a:prstGeom prst="rect">
            <a:avLst/>
          </a:prstGeom>
          <a:noFill/>
        </p:spPr>
        <p:txBody>
          <a:bodyPr wrap="none" lIns="91440" tIns="45720" rIns="91440" bIns="45720">
            <a:spAutoFit/>
          </a:bodyPr>
          <a:lstStyle/>
          <a:p>
            <a:pPr algn="ctr"/>
            <a:r>
              <a:rPr lang="ru-RU" sz="5400" b="0" cap="none" spc="0" dirty="0">
                <a:ln w="0"/>
                <a:solidFill>
                  <a:srgbClr val="FFFF00"/>
                </a:solidFill>
                <a:effectLst>
                  <a:reflection blurRad="6350" stA="53000" endA="300" endPos="35500" dir="5400000" sy="-90000" algn="bl" rotWithShape="0"/>
                </a:effectLst>
              </a:rPr>
              <a:t>СПАСИБО ЗА ВНИМАНИЕ!!!</a:t>
            </a:r>
          </a:p>
        </p:txBody>
      </p:sp>
    </p:spTree>
    <p:extLst>
      <p:ext uri="{BB962C8B-B14F-4D97-AF65-F5344CB8AC3E}">
        <p14:creationId xmlns:p14="http://schemas.microsoft.com/office/powerpoint/2010/main" val="418758705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94019D-0FD2-4FCB-A196-671BC7BDB72B}"/>
              </a:ext>
            </a:extLst>
          </p:cNvPr>
          <p:cNvSpPr>
            <a:spLocks noGrp="1"/>
          </p:cNvSpPr>
          <p:nvPr>
            <p:ph type="title"/>
          </p:nvPr>
        </p:nvSpPr>
        <p:spPr>
          <a:xfrm>
            <a:off x="0" y="249381"/>
            <a:ext cx="9439564" cy="4082474"/>
          </a:xfrm>
        </p:spPr>
        <p:txBody>
          <a:bodyPr>
            <a:normAutofit fontScale="90000"/>
          </a:bodyPr>
          <a:lstStyle/>
          <a:p>
            <a:r>
              <a:rPr lang="ru-RU" dirty="0"/>
              <a:t>Природа всегда была источником вдохновения для всего человечества. </a:t>
            </a:r>
            <a:r>
              <a:rPr lang="ru-RU" b="1" dirty="0"/>
              <a:t>Генетические алгоритмы (GA)</a:t>
            </a:r>
            <a:r>
              <a:rPr lang="ru-RU" dirty="0"/>
              <a:t> – это алгоритмы поиска, основанные на понятиях естественного отбора и генетики. </a:t>
            </a:r>
            <a:r>
              <a:rPr lang="ru-RU" b="1" dirty="0"/>
              <a:t>GA</a:t>
            </a:r>
            <a:r>
              <a:rPr lang="ru-RU" dirty="0"/>
              <a:t> – это подмножество гораздо большей ветви вычислений, известной как </a:t>
            </a:r>
            <a:r>
              <a:rPr lang="ru-RU" b="1" dirty="0"/>
              <a:t>эволюционные вычисления</a:t>
            </a:r>
            <a:r>
              <a:rPr lang="ru-RU" dirty="0"/>
              <a:t> .</a:t>
            </a:r>
          </a:p>
        </p:txBody>
      </p:sp>
      <p:pic>
        <p:nvPicPr>
          <p:cNvPr id="5" name="Объект 4">
            <a:extLst>
              <a:ext uri="{FF2B5EF4-FFF2-40B4-BE49-F238E27FC236}">
                <a16:creationId xmlns:a16="http://schemas.microsoft.com/office/drawing/2014/main" id="{3CBE0687-CED0-4FBD-ABCB-6F61A3E131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36" y="3721872"/>
            <a:ext cx="5543981" cy="3136128"/>
          </a:xfrm>
        </p:spPr>
      </p:pic>
    </p:spTree>
    <p:extLst>
      <p:ext uri="{BB962C8B-B14F-4D97-AF65-F5344CB8AC3E}">
        <p14:creationId xmlns:p14="http://schemas.microsoft.com/office/powerpoint/2010/main" val="10385253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3FC7AAFE-E1A0-41B1-8722-851B2625D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4" y="3425347"/>
            <a:ext cx="8497818" cy="2605998"/>
          </a:xfrm>
          <a:prstGeom prst="rect">
            <a:avLst/>
          </a:prstGeom>
        </p:spPr>
      </p:pic>
      <p:pic>
        <p:nvPicPr>
          <p:cNvPr id="11" name="Рисунок 10">
            <a:extLst>
              <a:ext uri="{FF2B5EF4-FFF2-40B4-BE49-F238E27FC236}">
                <a16:creationId xmlns:a16="http://schemas.microsoft.com/office/drawing/2014/main" id="{C64C08FD-D52A-4948-96CB-8720A960D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273" y="4927600"/>
            <a:ext cx="2381226" cy="1930400"/>
          </a:xfrm>
          <a:prstGeom prst="rect">
            <a:avLst/>
          </a:prstGeom>
        </p:spPr>
      </p:pic>
      <p:sp>
        <p:nvSpPr>
          <p:cNvPr id="3" name="Объект 2">
            <a:extLst>
              <a:ext uri="{FF2B5EF4-FFF2-40B4-BE49-F238E27FC236}">
                <a16:creationId xmlns:a16="http://schemas.microsoft.com/office/drawing/2014/main" id="{83C59A6C-122D-4DB0-8384-6DF89DE21E72}"/>
              </a:ext>
            </a:extLst>
          </p:cNvPr>
          <p:cNvSpPr>
            <a:spLocks noGrp="1"/>
          </p:cNvSpPr>
          <p:nvPr>
            <p:ph idx="1"/>
          </p:nvPr>
        </p:nvSpPr>
        <p:spPr>
          <a:xfrm>
            <a:off x="372534" y="396445"/>
            <a:ext cx="8596668" cy="3944646"/>
          </a:xfrm>
        </p:spPr>
        <p:txBody>
          <a:bodyPr>
            <a:normAutofit/>
          </a:bodyPr>
          <a:lstStyle/>
          <a:p>
            <a:pPr marL="0" indent="0">
              <a:buNone/>
            </a:pPr>
            <a:r>
              <a:rPr lang="en-US" sz="2400" dirty="0"/>
              <a:t>GA</a:t>
            </a:r>
            <a:r>
              <a:rPr lang="ru-RU" sz="2400" dirty="0"/>
              <a:t> часто используется для поиска оптимальных или почти оптимальных решений сложных проблем, которые в противном случае потребовались бы для решения целой жизни. Он часто используется для решения задач оптимизации, в исследованиях и в машинном обучении.</a:t>
            </a:r>
            <a:endParaRPr lang="en-US" sz="2400" dirty="0"/>
          </a:p>
          <a:p>
            <a:pPr marL="0" indent="0">
              <a:buNone/>
            </a:pPr>
            <a:r>
              <a:rPr lang="en-US" sz="2400" dirty="0"/>
              <a:t>P.S. </a:t>
            </a:r>
            <a:r>
              <a:rPr lang="ru-RU" sz="2400" i="1" dirty="0"/>
              <a:t>Оптимизация</a:t>
            </a:r>
            <a:r>
              <a:rPr lang="ru-RU" sz="2400" dirty="0"/>
              <a:t> – это процесс </a:t>
            </a:r>
            <a:r>
              <a:rPr lang="ru-RU" sz="2400" b="1" dirty="0"/>
              <a:t>создания чего-то лучшего</a:t>
            </a:r>
            <a:r>
              <a:rPr lang="ru-RU" sz="2400" dirty="0"/>
              <a:t> . В любом процессе у нас есть набор входов и набор выходов, как показано на следующем рисунке.</a:t>
            </a:r>
          </a:p>
        </p:txBody>
      </p:sp>
    </p:spTree>
    <p:extLst>
      <p:ext uri="{BB962C8B-B14F-4D97-AF65-F5344CB8AC3E}">
        <p14:creationId xmlns:p14="http://schemas.microsoft.com/office/powerpoint/2010/main" val="270285417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6B4EDE-CC27-4FA2-BBF2-4C0818BE7FF9}"/>
              </a:ext>
            </a:extLst>
          </p:cNvPr>
          <p:cNvSpPr>
            <a:spLocks noGrp="1"/>
          </p:cNvSpPr>
          <p:nvPr>
            <p:ph type="title"/>
          </p:nvPr>
        </p:nvSpPr>
        <p:spPr>
          <a:xfrm>
            <a:off x="677334" y="609600"/>
            <a:ext cx="8596668" cy="873967"/>
          </a:xfrm>
        </p:spPr>
        <p:txBody>
          <a:bodyPr/>
          <a:lstStyle/>
          <a:p>
            <a:r>
              <a:rPr lang="ru-RU" dirty="0"/>
              <a:t>Щепотка истории</a:t>
            </a:r>
          </a:p>
        </p:txBody>
      </p:sp>
      <p:sp>
        <p:nvSpPr>
          <p:cNvPr id="3" name="Объект 2">
            <a:extLst>
              <a:ext uri="{FF2B5EF4-FFF2-40B4-BE49-F238E27FC236}">
                <a16:creationId xmlns:a16="http://schemas.microsoft.com/office/drawing/2014/main" id="{A4E92399-7BE3-44B9-9597-CAEDDB3FDDA0}"/>
              </a:ext>
            </a:extLst>
          </p:cNvPr>
          <p:cNvSpPr>
            <a:spLocks noGrp="1"/>
          </p:cNvSpPr>
          <p:nvPr>
            <p:ph idx="1"/>
          </p:nvPr>
        </p:nvSpPr>
        <p:spPr>
          <a:xfrm>
            <a:off x="406747" y="1497943"/>
            <a:ext cx="5956731" cy="4759787"/>
          </a:xfrm>
        </p:spPr>
        <p:txBody>
          <a:bodyPr>
            <a:normAutofit/>
          </a:bodyPr>
          <a:lstStyle/>
          <a:p>
            <a:r>
              <a:rPr lang="ru-RU" sz="2400" dirty="0"/>
              <a:t>Как говорит Википедия: «Генетические алгоритмы стали особенно популярны благодаря работе Джона Холланда в начале 70-х годов и его книге «Адаптация в естественных и искусственных системах» (1975)». Для справки в этом же году появился Альтаир 8800, и нет, это не террорист, а первый персональный компьютер. К тому времени Джону было уже целых 46 лет.</a:t>
            </a:r>
          </a:p>
        </p:txBody>
      </p:sp>
      <p:pic>
        <p:nvPicPr>
          <p:cNvPr id="5" name="Рисунок 4">
            <a:extLst>
              <a:ext uri="{FF2B5EF4-FFF2-40B4-BE49-F238E27FC236}">
                <a16:creationId xmlns:a16="http://schemas.microsoft.com/office/drawing/2014/main" id="{CFA9EEBF-E67C-4242-B1DE-53F2561B1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145" y="946741"/>
            <a:ext cx="3023471" cy="4543944"/>
          </a:xfrm>
          <a:prstGeom prst="rect">
            <a:avLst/>
          </a:prstGeom>
        </p:spPr>
      </p:pic>
    </p:spTree>
    <p:extLst>
      <p:ext uri="{BB962C8B-B14F-4D97-AF65-F5344CB8AC3E}">
        <p14:creationId xmlns:p14="http://schemas.microsoft.com/office/powerpoint/2010/main" val="406583079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BAF005-D667-4577-AFC8-4A1840D31488}"/>
              </a:ext>
            </a:extLst>
          </p:cNvPr>
          <p:cNvSpPr>
            <a:spLocks noGrp="1"/>
          </p:cNvSpPr>
          <p:nvPr>
            <p:ph type="title"/>
          </p:nvPr>
        </p:nvSpPr>
        <p:spPr>
          <a:xfrm>
            <a:off x="112137" y="64655"/>
            <a:ext cx="8596668" cy="1320800"/>
          </a:xfrm>
        </p:spPr>
        <p:txBody>
          <a:bodyPr/>
          <a:lstStyle/>
          <a:p>
            <a:r>
              <a:rPr lang="ru-RU" dirty="0"/>
              <a:t>Принцип действия</a:t>
            </a:r>
          </a:p>
        </p:txBody>
      </p:sp>
      <p:sp>
        <p:nvSpPr>
          <p:cNvPr id="3" name="Объект 2">
            <a:extLst>
              <a:ext uri="{FF2B5EF4-FFF2-40B4-BE49-F238E27FC236}">
                <a16:creationId xmlns:a16="http://schemas.microsoft.com/office/drawing/2014/main" id="{1C05391B-4E16-4A86-99B6-CECC74748360}"/>
              </a:ext>
            </a:extLst>
          </p:cNvPr>
          <p:cNvSpPr>
            <a:spLocks noGrp="1"/>
          </p:cNvSpPr>
          <p:nvPr>
            <p:ph idx="1"/>
          </p:nvPr>
        </p:nvSpPr>
        <p:spPr>
          <a:xfrm>
            <a:off x="323273" y="725055"/>
            <a:ext cx="8839199" cy="6045201"/>
          </a:xfrm>
        </p:spPr>
        <p:txBody>
          <a:bodyPr>
            <a:normAutofit/>
          </a:bodyPr>
          <a:lstStyle/>
          <a:p>
            <a:pPr marL="0" indent="0">
              <a:buNone/>
            </a:pPr>
            <a:r>
              <a:rPr lang="ru-RU" sz="2000" dirty="0"/>
              <a:t>	Генетический алгоритм — это в первую очередь эволюционный алгоритм, другими словами, основная фишка алгоритма — скрещивание (комбинирование). Путем перебора и самое главное отбора получается правильная «комбинация».</a:t>
            </a:r>
            <a:br>
              <a:rPr lang="ru-RU" sz="2000" dirty="0"/>
            </a:br>
            <a:r>
              <a:rPr lang="ru-RU" sz="2000" dirty="0"/>
              <a:t>	Алгоритм делится на три этапа:</a:t>
            </a:r>
            <a:br>
              <a:rPr lang="ru-RU" sz="2000" dirty="0"/>
            </a:br>
            <a:endParaRPr lang="ru-RU" sz="2000" dirty="0"/>
          </a:p>
          <a:p>
            <a:r>
              <a:rPr lang="ru-RU" sz="2000" dirty="0"/>
              <a:t>Скрещивание</a:t>
            </a:r>
          </a:p>
          <a:p>
            <a:r>
              <a:rPr lang="ru-RU" sz="2000" dirty="0"/>
              <a:t>Селекция (отбор)</a:t>
            </a:r>
          </a:p>
          <a:p>
            <a:r>
              <a:rPr lang="ru-RU" sz="2000" dirty="0"/>
              <a:t>Формирования нового поколения</a:t>
            </a:r>
          </a:p>
          <a:p>
            <a:pPr marL="0" indent="0">
              <a:buNone/>
            </a:pPr>
            <a:br>
              <a:rPr lang="ru-RU" sz="2000" dirty="0"/>
            </a:br>
            <a:r>
              <a:rPr lang="ru-RU" sz="2000" dirty="0"/>
              <a:t>	Если результат нас не устраивает, эти шаги повторяются до тех пор, пока результат нас не начнет удовлетворять или произойдет одно из ниже перечисленных условий:</a:t>
            </a:r>
            <a:br>
              <a:rPr lang="ru-RU" sz="2000" dirty="0"/>
            </a:br>
            <a:endParaRPr lang="ru-RU" sz="2000" dirty="0"/>
          </a:p>
          <a:p>
            <a:r>
              <a:rPr lang="ru-RU" sz="2000" dirty="0"/>
              <a:t>Количество поколений (циклов) достигнет заранее выбранного максимума</a:t>
            </a:r>
          </a:p>
          <a:p>
            <a:r>
              <a:rPr lang="ru-RU" sz="2000" dirty="0"/>
              <a:t>Исчерпано время на мутацию</a:t>
            </a:r>
          </a:p>
          <a:p>
            <a:pPr marL="0" indent="0">
              <a:buNone/>
            </a:pPr>
            <a:endParaRPr lang="ru-RU" dirty="0"/>
          </a:p>
        </p:txBody>
      </p:sp>
      <p:pic>
        <p:nvPicPr>
          <p:cNvPr id="6" name="Рисунок 5">
            <a:extLst>
              <a:ext uri="{FF2B5EF4-FFF2-40B4-BE49-F238E27FC236}">
                <a16:creationId xmlns:a16="http://schemas.microsoft.com/office/drawing/2014/main" id="{1ECA9F50-5B5B-4D4B-8A47-09CF67867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636" y="460469"/>
            <a:ext cx="3028227" cy="5937062"/>
          </a:xfrm>
          <a:prstGeom prst="rect">
            <a:avLst/>
          </a:prstGeom>
        </p:spPr>
      </p:pic>
    </p:spTree>
    <p:extLst>
      <p:ext uri="{BB962C8B-B14F-4D97-AF65-F5344CB8AC3E}">
        <p14:creationId xmlns:p14="http://schemas.microsoft.com/office/powerpoint/2010/main" val="88148698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3942AC-F008-4FD8-B7AB-3393F256C6DB}"/>
              </a:ext>
            </a:extLst>
          </p:cNvPr>
          <p:cNvSpPr>
            <a:spLocks noGrp="1"/>
          </p:cNvSpPr>
          <p:nvPr>
            <p:ph type="title"/>
          </p:nvPr>
        </p:nvSpPr>
        <p:spPr>
          <a:xfrm>
            <a:off x="95443" y="157018"/>
            <a:ext cx="8596668" cy="729673"/>
          </a:xfrm>
        </p:spPr>
        <p:txBody>
          <a:bodyPr/>
          <a:lstStyle/>
          <a:p>
            <a:r>
              <a:rPr lang="ru-RU" dirty="0"/>
              <a:t>Более подробно о шагах</a:t>
            </a:r>
          </a:p>
        </p:txBody>
      </p:sp>
      <p:sp>
        <p:nvSpPr>
          <p:cNvPr id="3" name="Объект 2">
            <a:extLst>
              <a:ext uri="{FF2B5EF4-FFF2-40B4-BE49-F238E27FC236}">
                <a16:creationId xmlns:a16="http://schemas.microsoft.com/office/drawing/2014/main" id="{ECBBACDB-B513-4531-B714-0EA81440860B}"/>
              </a:ext>
            </a:extLst>
          </p:cNvPr>
          <p:cNvSpPr>
            <a:spLocks noGrp="1"/>
          </p:cNvSpPr>
          <p:nvPr>
            <p:ph idx="1"/>
          </p:nvPr>
        </p:nvSpPr>
        <p:spPr>
          <a:xfrm>
            <a:off x="221673" y="775855"/>
            <a:ext cx="9052329" cy="5708072"/>
          </a:xfrm>
        </p:spPr>
        <p:txBody>
          <a:bodyPr>
            <a:normAutofit/>
          </a:bodyPr>
          <a:lstStyle/>
          <a:p>
            <a:pPr marL="0" indent="0">
              <a:buNone/>
            </a:pPr>
            <a:r>
              <a:rPr lang="ru-RU" b="1" dirty="0"/>
              <a:t>	Создание новой популяции(начальная популяция)</a:t>
            </a:r>
            <a:r>
              <a:rPr lang="ru-RU" dirty="0"/>
              <a:t>. На этом шаге создается начальная популяция, которая, вполне возможно, окажется не кошерной, однако велика вероятность, что алгоритм эту проблему исправит. Главное, чтобы они соответствовали «формату» и были «приспособлены к размножению».</a:t>
            </a:r>
          </a:p>
          <a:p>
            <a:pPr marL="0" indent="0">
              <a:buNone/>
            </a:pPr>
            <a:br>
              <a:rPr lang="ru-RU" dirty="0"/>
            </a:br>
            <a:r>
              <a:rPr lang="ru-RU" dirty="0"/>
              <a:t>	</a:t>
            </a:r>
            <a:r>
              <a:rPr lang="ru-RU" b="1" dirty="0"/>
              <a:t>Размножение</a:t>
            </a:r>
            <a:r>
              <a:rPr lang="ru-RU" dirty="0"/>
              <a:t>. Ну тут все как у людей, для получения потомка требуется два родителя. Главное, чтобы потомок (ребенок) мог унаследовать у родителей их черты. При это размножаются все, а не только выжившие (эта фраза особенно абсурдна, но так как у нас все в сферическом вакууме, то можно все), в противном случае выделится один альфа самец, гены которого перекроют всех остальных, а нам это принципиально не приемлемо.</a:t>
            </a:r>
          </a:p>
          <a:p>
            <a:pPr marL="0" indent="0">
              <a:buNone/>
            </a:pPr>
            <a:br>
              <a:rPr lang="ru-RU" dirty="0"/>
            </a:br>
            <a:endParaRPr lang="ru-RU" dirty="0"/>
          </a:p>
        </p:txBody>
      </p:sp>
      <p:pic>
        <p:nvPicPr>
          <p:cNvPr id="9" name="Рисунок 8">
            <a:extLst>
              <a:ext uri="{FF2B5EF4-FFF2-40B4-BE49-F238E27FC236}">
                <a16:creationId xmlns:a16="http://schemas.microsoft.com/office/drawing/2014/main" id="{F318C8D8-8D2F-4DE5-A4D4-73BF58785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947" y="4045527"/>
            <a:ext cx="5047287" cy="2978727"/>
          </a:xfrm>
          <a:prstGeom prst="rect">
            <a:avLst/>
          </a:prstGeom>
        </p:spPr>
      </p:pic>
    </p:spTree>
    <p:extLst>
      <p:ext uri="{BB962C8B-B14F-4D97-AF65-F5344CB8AC3E}">
        <p14:creationId xmlns:p14="http://schemas.microsoft.com/office/powerpoint/2010/main" val="169418043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EF392DC-5ABD-416A-95F6-F27276AD886D}"/>
              </a:ext>
            </a:extLst>
          </p:cNvPr>
          <p:cNvSpPr>
            <a:spLocks noGrp="1"/>
          </p:cNvSpPr>
          <p:nvPr>
            <p:ph idx="1"/>
          </p:nvPr>
        </p:nvSpPr>
        <p:spPr>
          <a:xfrm>
            <a:off x="344825" y="248662"/>
            <a:ext cx="8596668" cy="3880773"/>
          </a:xfrm>
        </p:spPr>
        <p:txBody>
          <a:bodyPr>
            <a:normAutofit/>
          </a:bodyPr>
          <a:lstStyle/>
          <a:p>
            <a:pPr marL="0" indent="0">
              <a:buNone/>
            </a:pPr>
            <a:r>
              <a:rPr lang="ru-RU" sz="2000" dirty="0"/>
              <a:t>	</a:t>
            </a:r>
            <a:r>
              <a:rPr lang="ru-RU" sz="2400" b="1" dirty="0"/>
              <a:t>Мутации</a:t>
            </a:r>
            <a:r>
              <a:rPr lang="ru-RU" sz="2400" dirty="0"/>
              <a:t>. Мутации схожи с размножением, из мутантов выбирают некое количество особей и изменяют их в соответствии с заранее определенными операциями.</a:t>
            </a:r>
          </a:p>
          <a:p>
            <a:pPr marL="0" indent="0">
              <a:buNone/>
            </a:pPr>
            <a:br>
              <a:rPr lang="ru-RU" sz="2400" dirty="0"/>
            </a:br>
            <a:r>
              <a:rPr lang="ru-RU" sz="2400" dirty="0"/>
              <a:t>	</a:t>
            </a:r>
            <a:r>
              <a:rPr lang="ru-RU" sz="2400" b="1" dirty="0"/>
              <a:t>Отбор</a:t>
            </a:r>
            <a:r>
              <a:rPr lang="ru-RU" sz="2400" dirty="0"/>
              <a:t>. Тут начинается самое сладкое, мы начинаем выбирать из популяции долю тех, кто «пойдет дальше». При этом долю «выживших» после нашего отбора мы определяем заранее руками, указывая в виде параметра. Как ни печально, остальные особи должны погибнуть.</a:t>
            </a:r>
          </a:p>
        </p:txBody>
      </p:sp>
      <p:pic>
        <p:nvPicPr>
          <p:cNvPr id="5" name="Рисунок 4">
            <a:extLst>
              <a:ext uri="{FF2B5EF4-FFF2-40B4-BE49-F238E27FC236}">
                <a16:creationId xmlns:a16="http://schemas.microsoft.com/office/drawing/2014/main" id="{717713B4-2850-4447-8606-4E3C3ACA1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84" y="2630057"/>
            <a:ext cx="7486072" cy="5614554"/>
          </a:xfrm>
          <a:prstGeom prst="rect">
            <a:avLst/>
          </a:prstGeom>
        </p:spPr>
      </p:pic>
    </p:spTree>
    <p:extLst>
      <p:ext uri="{BB962C8B-B14F-4D97-AF65-F5344CB8AC3E}">
        <p14:creationId xmlns:p14="http://schemas.microsoft.com/office/powerpoint/2010/main" val="321608240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FCD96C7-CAE9-44B2-8187-0B3B16D0B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788" y="1953491"/>
            <a:ext cx="3073976" cy="2951017"/>
          </a:xfrm>
          <a:prstGeom prst="rect">
            <a:avLst/>
          </a:prstGeom>
        </p:spPr>
      </p:pic>
      <p:sp>
        <p:nvSpPr>
          <p:cNvPr id="2" name="Заголовок 1">
            <a:extLst>
              <a:ext uri="{FF2B5EF4-FFF2-40B4-BE49-F238E27FC236}">
                <a16:creationId xmlns:a16="http://schemas.microsoft.com/office/drawing/2014/main" id="{CB4E80B4-EF5B-47F5-A567-A91DC4300496}"/>
              </a:ext>
            </a:extLst>
          </p:cNvPr>
          <p:cNvSpPr>
            <a:spLocks noGrp="1"/>
          </p:cNvSpPr>
          <p:nvPr>
            <p:ph type="title"/>
          </p:nvPr>
        </p:nvSpPr>
        <p:spPr>
          <a:xfrm>
            <a:off x="344825" y="219761"/>
            <a:ext cx="8596668" cy="1320800"/>
          </a:xfrm>
        </p:spPr>
        <p:txBody>
          <a:bodyPr/>
          <a:lstStyle/>
          <a:p>
            <a:r>
              <a:rPr lang="ru-RU" dirty="0"/>
              <a:t>Где это используют</a:t>
            </a:r>
          </a:p>
        </p:txBody>
      </p:sp>
      <p:sp>
        <p:nvSpPr>
          <p:cNvPr id="3" name="Объект 2">
            <a:extLst>
              <a:ext uri="{FF2B5EF4-FFF2-40B4-BE49-F238E27FC236}">
                <a16:creationId xmlns:a16="http://schemas.microsoft.com/office/drawing/2014/main" id="{10C67869-5156-4FD4-BB71-882C78802F4F}"/>
              </a:ext>
            </a:extLst>
          </p:cNvPr>
          <p:cNvSpPr>
            <a:spLocks noGrp="1"/>
          </p:cNvSpPr>
          <p:nvPr>
            <p:ph idx="1"/>
          </p:nvPr>
        </p:nvSpPr>
        <p:spPr>
          <a:xfrm>
            <a:off x="344825" y="880161"/>
            <a:ext cx="8596668" cy="2548839"/>
          </a:xfrm>
        </p:spPr>
        <p:txBody>
          <a:bodyPr/>
          <a:lstStyle/>
          <a:p>
            <a:pPr marL="0" indent="0">
              <a:buNone/>
            </a:pPr>
            <a:r>
              <a:rPr lang="ru-RU" sz="2000" dirty="0"/>
              <a:t>Поскольку алгоритм самообучающийся, то спектр применения крайне широк:</a:t>
            </a:r>
          </a:p>
          <a:p>
            <a:r>
              <a:rPr lang="ru-RU" sz="2000" dirty="0"/>
              <a:t>Задачи на графы</a:t>
            </a:r>
          </a:p>
          <a:p>
            <a:r>
              <a:rPr lang="ru-RU" sz="2000" dirty="0"/>
              <a:t>Задачи компоновки</a:t>
            </a:r>
          </a:p>
          <a:p>
            <a:r>
              <a:rPr lang="ru-RU" sz="2000" dirty="0"/>
              <a:t>Составление расписаний</a:t>
            </a:r>
          </a:p>
          <a:p>
            <a:r>
              <a:rPr lang="ru-RU" sz="2000" dirty="0"/>
              <a:t>Создание «Искусственного интеллекта»</a:t>
            </a:r>
          </a:p>
          <a:p>
            <a:endParaRPr lang="ru-RU" dirty="0"/>
          </a:p>
        </p:txBody>
      </p:sp>
      <p:pic>
        <p:nvPicPr>
          <p:cNvPr id="6" name="Рисунок 5">
            <a:extLst>
              <a:ext uri="{FF2B5EF4-FFF2-40B4-BE49-F238E27FC236}">
                <a16:creationId xmlns:a16="http://schemas.microsoft.com/office/drawing/2014/main" id="{6088F859-B8D6-4F94-B4FB-DF17CA4E3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59" y="3334326"/>
            <a:ext cx="5625096" cy="3431309"/>
          </a:xfrm>
          <a:prstGeom prst="rect">
            <a:avLst/>
          </a:prstGeom>
        </p:spPr>
      </p:pic>
    </p:spTree>
    <p:extLst>
      <p:ext uri="{BB962C8B-B14F-4D97-AF65-F5344CB8AC3E}">
        <p14:creationId xmlns:p14="http://schemas.microsoft.com/office/powerpoint/2010/main" val="14321566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0455A52-EA82-405F-BF38-F94C4EAA2579}"/>
              </a:ext>
            </a:extLst>
          </p:cNvPr>
          <p:cNvSpPr>
            <a:spLocks noGrp="1"/>
          </p:cNvSpPr>
          <p:nvPr>
            <p:ph idx="1"/>
          </p:nvPr>
        </p:nvSpPr>
        <p:spPr>
          <a:xfrm>
            <a:off x="203200" y="730457"/>
            <a:ext cx="9070802" cy="4368800"/>
          </a:xfrm>
        </p:spPr>
        <p:txBody>
          <a:bodyPr>
            <a:normAutofit/>
          </a:bodyPr>
          <a:lstStyle/>
          <a:p>
            <a:pPr marL="0" indent="0">
              <a:buNone/>
            </a:pPr>
            <a:r>
              <a:rPr lang="ru-RU" dirty="0"/>
              <a:t>У GA есть различные преимущества, которые сделали их чрезвычайно популярными. К ним относятся –</a:t>
            </a:r>
          </a:p>
          <a:p>
            <a:r>
              <a:rPr lang="ru-RU" dirty="0"/>
              <a:t>Не требует никакой производной информации (которая может быть недоступна для многих реальных проблем).</a:t>
            </a:r>
          </a:p>
          <a:p>
            <a:r>
              <a:rPr lang="ru-RU" dirty="0"/>
              <a:t>Это быстрее и эффективнее по сравнению с традиционными методами.</a:t>
            </a:r>
          </a:p>
          <a:p>
            <a:r>
              <a:rPr lang="ru-RU" dirty="0"/>
              <a:t>Имеет очень хорошие параллельные возможности.</a:t>
            </a:r>
          </a:p>
          <a:p>
            <a:r>
              <a:rPr lang="ru-RU" dirty="0"/>
              <a:t>Оптимизирует как непрерывные, так и дискретные функции, а также многоцелевые задачи.</a:t>
            </a:r>
          </a:p>
          <a:p>
            <a:r>
              <a:rPr lang="ru-RU" dirty="0"/>
              <a:t>Предоставляет список «хороших» решений, а не просто одно решение.</a:t>
            </a:r>
          </a:p>
          <a:p>
            <a:r>
              <a:rPr lang="ru-RU" dirty="0"/>
              <a:t>Всегда получает ответ на проблему, которая со временем становится лучше.</a:t>
            </a:r>
          </a:p>
          <a:p>
            <a:r>
              <a:rPr lang="ru-RU" dirty="0"/>
              <a:t>Полезно, когда пространство поиска очень велико и задействовано большое количество параметров.</a:t>
            </a:r>
          </a:p>
          <a:p>
            <a:pPr marL="0" indent="0">
              <a:buNone/>
            </a:pPr>
            <a:endParaRPr lang="ru-RU" dirty="0"/>
          </a:p>
        </p:txBody>
      </p:sp>
      <p:pic>
        <p:nvPicPr>
          <p:cNvPr id="6" name="Рисунок 5">
            <a:extLst>
              <a:ext uri="{FF2B5EF4-FFF2-40B4-BE49-F238E27FC236}">
                <a16:creationId xmlns:a16="http://schemas.microsoft.com/office/drawing/2014/main" id="{007AB737-A23C-4A8D-9431-1145A702B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478981" y="1230004"/>
            <a:ext cx="2624627" cy="3369706"/>
          </a:xfrm>
          <a:prstGeom prst="rect">
            <a:avLst/>
          </a:prstGeom>
        </p:spPr>
      </p:pic>
      <p:sp>
        <p:nvSpPr>
          <p:cNvPr id="13" name="Знак ''плюс'' 12">
            <a:extLst>
              <a:ext uri="{FF2B5EF4-FFF2-40B4-BE49-F238E27FC236}">
                <a16:creationId xmlns:a16="http://schemas.microsoft.com/office/drawing/2014/main" id="{29F16236-E5EC-4594-848A-24A1A5C422D9}"/>
              </a:ext>
            </a:extLst>
          </p:cNvPr>
          <p:cNvSpPr/>
          <p:nvPr/>
        </p:nvSpPr>
        <p:spPr>
          <a:xfrm rot="728592">
            <a:off x="843810" y="4852816"/>
            <a:ext cx="2022764" cy="1801091"/>
          </a:xfrm>
          <a:prstGeom prst="mathPlus">
            <a:avLst/>
          </a:prstGeom>
          <a:gradFill flip="none" rotWithShape="1">
            <a:gsLst>
              <a:gs pos="0">
                <a:schemeClr val="accent2">
                  <a:tint val="96000"/>
                  <a:lumMod val="100000"/>
                </a:schemeClr>
              </a:gs>
              <a:gs pos="78000">
                <a:schemeClr val="accent2">
                  <a:shade val="94000"/>
                  <a:lumMod val="94000"/>
                </a:schemeClr>
              </a:gs>
            </a:gsLst>
            <a:path path="circle">
              <a:fillToRect l="50000" t="50000" r="50000" b="50000"/>
            </a:path>
            <a:tileRect/>
          </a:gradFill>
          <a:effectLst>
            <a:glow rad="228600">
              <a:schemeClr val="accent1">
                <a:satMod val="175000"/>
                <a:alpha val="40000"/>
              </a:schemeClr>
            </a:glow>
            <a:outerShdw blurRad="50800" dist="381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b="1">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Знак ''плюс'' 13">
            <a:extLst>
              <a:ext uri="{FF2B5EF4-FFF2-40B4-BE49-F238E27FC236}">
                <a16:creationId xmlns:a16="http://schemas.microsoft.com/office/drawing/2014/main" id="{834970C4-4034-4D0A-A5DC-2E6F372C13E3}"/>
              </a:ext>
            </a:extLst>
          </p:cNvPr>
          <p:cNvSpPr/>
          <p:nvPr/>
        </p:nvSpPr>
        <p:spPr>
          <a:xfrm rot="21253203">
            <a:off x="6882797" y="4852817"/>
            <a:ext cx="2022764" cy="1801091"/>
          </a:xfrm>
          <a:prstGeom prst="mathPlus">
            <a:avLst/>
          </a:prstGeom>
          <a:gradFill flip="none" rotWithShape="1">
            <a:gsLst>
              <a:gs pos="0">
                <a:schemeClr val="accent2">
                  <a:tint val="96000"/>
                  <a:lumMod val="100000"/>
                </a:schemeClr>
              </a:gs>
              <a:gs pos="78000">
                <a:schemeClr val="accent2">
                  <a:shade val="94000"/>
                  <a:lumMod val="94000"/>
                </a:schemeClr>
              </a:gs>
            </a:gsLst>
            <a:path path="circle">
              <a:fillToRect l="50000" t="50000" r="50000" b="50000"/>
            </a:path>
            <a:tileRect/>
          </a:gradFill>
          <a:effectLst>
            <a:glow rad="228600">
              <a:schemeClr val="accent1">
                <a:satMod val="175000"/>
                <a:alpha val="40000"/>
              </a:schemeClr>
            </a:glow>
            <a:outerShdw blurRad="50800" dist="381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b="1">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Знак ''плюс'' 14">
            <a:extLst>
              <a:ext uri="{FF2B5EF4-FFF2-40B4-BE49-F238E27FC236}">
                <a16:creationId xmlns:a16="http://schemas.microsoft.com/office/drawing/2014/main" id="{93C5B701-2208-4A3C-B19F-FF45752F8836}"/>
              </a:ext>
            </a:extLst>
          </p:cNvPr>
          <p:cNvSpPr/>
          <p:nvPr/>
        </p:nvSpPr>
        <p:spPr>
          <a:xfrm>
            <a:off x="3903931" y="4852818"/>
            <a:ext cx="2022764" cy="1801091"/>
          </a:xfrm>
          <a:prstGeom prst="mathPlus">
            <a:avLst/>
          </a:prstGeom>
          <a:gradFill flip="none" rotWithShape="1">
            <a:gsLst>
              <a:gs pos="0">
                <a:schemeClr val="accent2">
                  <a:tint val="96000"/>
                  <a:lumMod val="100000"/>
                </a:schemeClr>
              </a:gs>
              <a:gs pos="78000">
                <a:schemeClr val="accent2">
                  <a:shade val="94000"/>
                  <a:lumMod val="94000"/>
                </a:schemeClr>
              </a:gs>
            </a:gsLst>
            <a:path path="circle">
              <a:fillToRect l="50000" t="50000" r="50000" b="50000"/>
            </a:path>
            <a:tileRect/>
          </a:gradFill>
          <a:effectLst>
            <a:glow rad="228600">
              <a:schemeClr val="accent1">
                <a:satMod val="175000"/>
                <a:alpha val="40000"/>
              </a:schemeClr>
            </a:glow>
            <a:outerShdw blurRad="50800" dist="381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b="1">
              <a:ln w="6600">
                <a:solidFill>
                  <a:schemeClr val="accent2"/>
                </a:solidFill>
                <a:prstDash val="solid"/>
              </a:ln>
              <a:solidFill>
                <a:srgbClr val="FFFFFF"/>
              </a:solidFill>
              <a:effectLst>
                <a:outerShdw dist="38100" dir="2700000" algn="tl" rotWithShape="0">
                  <a:schemeClr val="accent2"/>
                </a:outerShdw>
              </a:effectLst>
            </a:endParaRPr>
          </a:p>
        </p:txBody>
      </p:sp>
      <p:sp>
        <p:nvSpPr>
          <p:cNvPr id="16" name="Заголовок 1">
            <a:extLst>
              <a:ext uri="{FF2B5EF4-FFF2-40B4-BE49-F238E27FC236}">
                <a16:creationId xmlns:a16="http://schemas.microsoft.com/office/drawing/2014/main" id="{5DAFA39F-5DBD-4761-BCCE-51B48446D9A4}"/>
              </a:ext>
            </a:extLst>
          </p:cNvPr>
          <p:cNvSpPr>
            <a:spLocks noGrp="1"/>
          </p:cNvSpPr>
          <p:nvPr>
            <p:ph type="title"/>
          </p:nvPr>
        </p:nvSpPr>
        <p:spPr>
          <a:xfrm>
            <a:off x="203200" y="106815"/>
            <a:ext cx="8596668" cy="807585"/>
          </a:xfrm>
        </p:spPr>
        <p:txBody>
          <a:bodyPr/>
          <a:lstStyle/>
          <a:p>
            <a:r>
              <a:rPr lang="ru-RU" b="1" dirty="0"/>
              <a:t>Преимущества ГА</a:t>
            </a:r>
            <a:endParaRPr lang="ru-RU" dirty="0"/>
          </a:p>
        </p:txBody>
      </p:sp>
    </p:spTree>
    <p:extLst>
      <p:ext uri="{BB962C8B-B14F-4D97-AF65-F5344CB8AC3E}">
        <p14:creationId xmlns:p14="http://schemas.microsoft.com/office/powerpoint/2010/main" val="2738968611"/>
      </p:ext>
    </p:extLst>
  </p:cSld>
  <p:clrMapOvr>
    <a:masterClrMapping/>
  </p:clrMapOvr>
  <p:transition spd="slow">
    <p:wipe/>
  </p:transition>
</p:sld>
</file>

<file path=ppt/theme/theme1.xml><?xml version="1.0" encoding="utf-8"?>
<a:theme xmlns:a="http://schemas.openxmlformats.org/drawingml/2006/main" name="Аспект">
  <a:themeElements>
    <a:clrScheme name="Фиолетовый">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Аспект">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848</TotalTime>
  <Words>1585</Words>
  <Application>Microsoft Office PowerPoint</Application>
  <PresentationFormat>Широкоэкранный</PresentationFormat>
  <Paragraphs>92</Paragraphs>
  <Slides>19</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19</vt:i4>
      </vt:variant>
    </vt:vector>
  </HeadingPairs>
  <TitlesOfParts>
    <vt:vector size="23" baseType="lpstr">
      <vt:lpstr>Arial</vt:lpstr>
      <vt:lpstr>Trebuchet MS</vt:lpstr>
      <vt:lpstr>Wingdings 3</vt:lpstr>
      <vt:lpstr>Аспект</vt:lpstr>
      <vt:lpstr>Генетический алгоритм</vt:lpstr>
      <vt:lpstr>Природа всегда была источником вдохновения для всего человечества. Генетические алгоритмы (GA) – это алгоритмы поиска, основанные на понятиях естественного отбора и генетики. GA – это подмножество гораздо большей ветви вычислений, известной как эволюционные вычисления .</vt:lpstr>
      <vt:lpstr>Презентация PowerPoint</vt:lpstr>
      <vt:lpstr>Щепотка истории</vt:lpstr>
      <vt:lpstr>Принцип действия</vt:lpstr>
      <vt:lpstr>Более подробно о шагах</vt:lpstr>
      <vt:lpstr>Презентация PowerPoint</vt:lpstr>
      <vt:lpstr>Где это используют</vt:lpstr>
      <vt:lpstr>Преимущества ГА</vt:lpstr>
      <vt:lpstr>Ограничения ГА</vt:lpstr>
      <vt:lpstr>Пример работы генетического алгоритма при поиске решения задачи коммивояжера</vt:lpstr>
      <vt:lpstr>Формализация задачи.</vt:lpstr>
      <vt:lpstr>Презентация PowerPoint</vt:lpstr>
      <vt:lpstr>Презентация PowerPoint</vt:lpstr>
      <vt:lpstr>Имитация отжига.</vt:lpstr>
      <vt:lpstr>Муравьиный алгоритм</vt:lpstr>
      <vt:lpstr>Сравнение.</vt:lpstr>
      <vt:lpstr>В конечном счете, при решении задачи выбор остается за вами. </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Генетический алгоритм</dc:title>
  <dc:creator>desperate.fantasist@yandex.ru</dc:creator>
  <cp:lastModifiedBy>desperate.fantasist@yandex.ru</cp:lastModifiedBy>
  <cp:revision>22</cp:revision>
  <dcterms:created xsi:type="dcterms:W3CDTF">2020-06-25T19:17:51Z</dcterms:created>
  <dcterms:modified xsi:type="dcterms:W3CDTF">2020-06-26T22:35:06Z</dcterms:modified>
</cp:coreProperties>
</file>